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sldIdLst>
    <p:sldId id="265" r:id="rId2"/>
    <p:sldId id="276" r:id="rId3"/>
    <p:sldId id="285" r:id="rId4"/>
    <p:sldId id="277" r:id="rId5"/>
    <p:sldId id="284" r:id="rId6"/>
    <p:sldId id="281" r:id="rId7"/>
    <p:sldId id="269" r:id="rId8"/>
    <p:sldId id="270" r:id="rId9"/>
    <p:sldId id="282" r:id="rId10"/>
    <p:sldId id="272" r:id="rId11"/>
  </p:sldIdLst>
  <p:sldSz cx="8999538" cy="6840538"/>
  <p:notesSz cx="7559675" cy="10691813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99"/>
    <a:srgbClr val="004586"/>
    <a:srgbClr val="83CAFF"/>
    <a:srgbClr val="008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3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14.12.2018</a:t>
            </a:r>
            <a:endParaRPr lang="en-US" dirty="0"/>
          </a:p>
        </p:txBody>
      </p:sp>
      <p:pic>
        <p:nvPicPr>
          <p:cNvPr id="4" name="Pil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14.12.2018</a:t>
            </a:r>
            <a:endParaRPr lang="en-US" dirty="0"/>
          </a:p>
        </p:txBody>
      </p:sp>
      <p:pic>
        <p:nvPicPr>
          <p:cNvPr id="5" name="Pil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3" name="Pil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3" name="Pil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24" y="441000"/>
            <a:ext cx="913976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1009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1009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2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99369" y="2916213"/>
            <a:ext cx="7488257" cy="1800000"/>
          </a:xfrm>
        </p:spPr>
        <p:txBody>
          <a:bodyPr/>
          <a:lstStyle/>
          <a:p>
            <a:r>
              <a:rPr lang="et-EE" sz="3200" b="1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KOV poliitika valdkond haldusreformi järgselt</a:t>
            </a:r>
            <a:endParaRPr lang="en-US" sz="3200" b="1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Mart Uusjärv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t-EE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Rahandusmininisteeriumi</a:t>
            </a:r>
            <a:r>
              <a:rPr lang="et-E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t-EE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</a:t>
            </a:r>
            <a:r>
              <a:rPr lang="et-EE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egionaalhalduspoliitika</a:t>
            </a:r>
            <a:r>
              <a:rPr lang="et-E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osakonna juhataja</a:t>
            </a:r>
          </a:p>
          <a:p>
            <a:r>
              <a:rPr lang="et-EE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09.11.2018</a:t>
            </a:r>
            <a:endParaRPr lang="fi-FI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Aitäh!</a:t>
            </a:r>
            <a:endParaRPr lang="en-US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b="1" dirty="0" smtClean="0">
              <a:latin typeface="Arial" pitchFamily="34" charset="0"/>
              <a:cs typeface="Arial" pitchFamily="34" charset="0"/>
            </a:endParaRPr>
          </a:p>
          <a:p>
            <a:r>
              <a:rPr lang="et-EE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mart.uusjarv@fin.ee</a:t>
            </a:r>
            <a:endParaRPr lang="en-US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1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7" y="179910"/>
            <a:ext cx="7920000" cy="648072"/>
          </a:xfrm>
        </p:spPr>
        <p:txBody>
          <a:bodyPr/>
          <a:lstStyle/>
          <a:p>
            <a:pPr algn="ctr"/>
            <a:r>
              <a:rPr lang="et-EE" sz="3200" b="0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Haldusreformi järgsed teemad</a:t>
            </a:r>
            <a:endParaRPr lang="et-EE" sz="3200" b="0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8" y="1128635"/>
            <a:ext cx="4608512" cy="72210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55" y="2005634"/>
            <a:ext cx="4608512" cy="1183911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66" y="3400367"/>
            <a:ext cx="4625090" cy="122755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857" y="1156441"/>
            <a:ext cx="3430626" cy="3445498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865" y="6153038"/>
            <a:ext cx="3456384" cy="315437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48" y="5566856"/>
            <a:ext cx="4677948" cy="922412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5840" y="5045867"/>
            <a:ext cx="3430626" cy="619060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211" y="4788425"/>
            <a:ext cx="4522108" cy="7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10" y="4169135"/>
            <a:ext cx="3409965" cy="255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9" y="107901"/>
            <a:ext cx="4392488" cy="3294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1" y="2700189"/>
            <a:ext cx="2943326" cy="1962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77" y="107901"/>
            <a:ext cx="4205602" cy="31534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3" y="4443608"/>
            <a:ext cx="3044731" cy="228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57" y="3255766"/>
            <a:ext cx="2821622" cy="1881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34" y="4996589"/>
            <a:ext cx="2307247" cy="1730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23" y="2700189"/>
            <a:ext cx="3325880" cy="2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7" y="323925"/>
            <a:ext cx="7920000" cy="1296075"/>
          </a:xfrm>
        </p:spPr>
        <p:txBody>
          <a:bodyPr/>
          <a:lstStyle/>
          <a:p>
            <a:pPr algn="ctr"/>
            <a:r>
              <a:rPr lang="et-EE" b="0" dirty="0">
                <a:solidFill>
                  <a:srgbClr val="0084D1"/>
                </a:solidFill>
                <a:latin typeface="Arial Narrow" panose="020B0606020202030204" pitchFamily="34" charset="0"/>
              </a:rPr>
              <a:t>Haldusreformi järgsed </a:t>
            </a:r>
            <a:r>
              <a:rPr lang="et-EE" b="0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tegevused </a:t>
            </a:r>
            <a:r>
              <a:rPr lang="et-EE" b="0" dirty="0" err="1" smtClean="0">
                <a:solidFill>
                  <a:srgbClr val="0084D1"/>
                </a:solidFill>
                <a:latin typeface="Arial Narrow" panose="020B0606020202030204" pitchFamily="34" charset="0"/>
              </a:rPr>
              <a:t>RM-is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" y="1332037"/>
            <a:ext cx="3194643" cy="1850481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002" y="1141823"/>
            <a:ext cx="4176464" cy="833777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7" y="3651156"/>
            <a:ext cx="3840427" cy="288032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73" y="2086294"/>
            <a:ext cx="3239629" cy="2159753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659" y="3276253"/>
            <a:ext cx="2382557" cy="345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7" y="323926"/>
            <a:ext cx="7920000" cy="720080"/>
          </a:xfrm>
        </p:spPr>
        <p:txBody>
          <a:bodyPr/>
          <a:lstStyle/>
          <a:p>
            <a:pPr algn="ctr"/>
            <a:r>
              <a:rPr lang="et-EE" altLang="en-US" sz="3200" b="0" dirty="0">
                <a:solidFill>
                  <a:srgbClr val="0084D1"/>
                </a:solidFill>
                <a:latin typeface="Arial Narrow" panose="020B0606020202030204" pitchFamily="34" charset="0"/>
              </a:rPr>
              <a:t>Ametikohtade muutus seoses haldusreformiga</a:t>
            </a:r>
            <a:endParaRPr lang="et-EE" sz="32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03237" y="1304756"/>
            <a:ext cx="2988418" cy="515525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Ametnike koguarv ühinenud </a:t>
            </a:r>
            <a:r>
              <a:rPr lang="et-EE" sz="1600" dirty="0" err="1">
                <a:solidFill>
                  <a:prstClr val="black"/>
                </a:solidFill>
                <a:latin typeface="Arial Narrow" panose="020B0606020202030204" pitchFamily="34" charset="0"/>
              </a:rPr>
              <a:t>KOVides</a:t>
            </a:r>
            <a:r>
              <a:rPr lang="et-EE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on vähenenud üle 300 teenistuskoha ehk ca 10% </a:t>
            </a:r>
            <a:r>
              <a:rPr lang="et-EE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võrra.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>
                <a:latin typeface="Arial Narrow" panose="020B0606020202030204" pitchFamily="34" charset="0"/>
              </a:rPr>
              <a:t>Langenud </a:t>
            </a:r>
            <a:r>
              <a:rPr lang="et-EE" sz="1600" dirty="0" smtClean="0">
                <a:latin typeface="Arial Narrow" panose="020B0606020202030204" pitchFamily="34" charset="0"/>
              </a:rPr>
              <a:t>on tugiteenuseid </a:t>
            </a:r>
            <a:r>
              <a:rPr lang="et-EE" sz="1600" dirty="0">
                <a:latin typeface="Arial Narrow" panose="020B0606020202030204" pitchFamily="34" charset="0"/>
              </a:rPr>
              <a:t>osutavate ametnike või töötajate </a:t>
            </a:r>
            <a:r>
              <a:rPr lang="et-EE" sz="1600" dirty="0" smtClean="0">
                <a:latin typeface="Arial Narrow" panose="020B0606020202030204" pitchFamily="34" charset="0"/>
              </a:rPr>
              <a:t>osakaal.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dirty="0" smtClean="0">
                <a:latin typeface="Arial Narrow" panose="020B0606020202030204" pitchFamily="34" charset="0"/>
              </a:rPr>
              <a:t>Suurenenud on teenuste </a:t>
            </a:r>
            <a:r>
              <a:rPr lang="et-EE" sz="1600" dirty="0">
                <a:latin typeface="Arial Narrow" panose="020B0606020202030204" pitchFamily="34" charset="0"/>
              </a:rPr>
              <a:t>korraldamise ja pakkumisega tegelevate ametnike </a:t>
            </a:r>
            <a:r>
              <a:rPr lang="et-EE" sz="1600" dirty="0" smtClean="0">
                <a:latin typeface="Arial Narrow" panose="020B0606020202030204" pitchFamily="34" charset="0"/>
              </a:rPr>
              <a:t>osakaal.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et-EE" sz="1600" dirty="0">
                <a:latin typeface="Arial Narrow" panose="020B0606020202030204" pitchFamily="34" charset="0"/>
              </a:rPr>
              <a:t>Tekkinud </a:t>
            </a:r>
            <a:r>
              <a:rPr lang="et-EE" sz="1600" dirty="0" smtClean="0">
                <a:latin typeface="Arial Narrow" panose="020B0606020202030204" pitchFamily="34" charset="0"/>
              </a:rPr>
              <a:t>on võimalus </a:t>
            </a:r>
            <a:r>
              <a:rPr lang="et-EE" sz="1600" dirty="0">
                <a:latin typeface="Arial Narrow" panose="020B0606020202030204" pitchFamily="34" charset="0"/>
              </a:rPr>
              <a:t>katta spetsiifilisemaid </a:t>
            </a:r>
            <a:r>
              <a:rPr lang="et-EE" sz="1600" dirty="0" smtClean="0">
                <a:latin typeface="Arial Narrow" panose="020B0606020202030204" pitchFamily="34" charset="0"/>
              </a:rPr>
              <a:t>valdkondi, </a:t>
            </a:r>
            <a:r>
              <a:rPr lang="et-EE" sz="1600" dirty="0">
                <a:latin typeface="Arial Narrow" panose="020B0606020202030204" pitchFamily="34" charset="0"/>
              </a:rPr>
              <a:t>mida varem ei olnud võimalik </a:t>
            </a:r>
            <a:r>
              <a:rPr lang="et-EE" sz="1600" dirty="0" smtClean="0">
                <a:latin typeface="Arial Narrow" panose="020B0606020202030204" pitchFamily="34" charset="0"/>
              </a:rPr>
              <a:t>(</a:t>
            </a:r>
            <a:r>
              <a:rPr lang="et-EE" sz="1400" dirty="0" smtClean="0">
                <a:latin typeface="Arial Narrow" panose="020B0606020202030204" pitchFamily="34" charset="0"/>
              </a:rPr>
              <a:t>sh </a:t>
            </a:r>
            <a:r>
              <a:rPr lang="et-EE" sz="1400" dirty="0">
                <a:latin typeface="Arial Narrow" panose="020B0606020202030204" pitchFamily="34" charset="0"/>
              </a:rPr>
              <a:t>arhivaarid, sekretärid, personalitöötajad, juristid, IT-juhid, </a:t>
            </a:r>
            <a:r>
              <a:rPr lang="et-EE" sz="1400" dirty="0" err="1" smtClean="0">
                <a:latin typeface="Arial Narrow" panose="020B0606020202030204" pitchFamily="34" charset="0"/>
              </a:rPr>
              <a:t>sisekontrolörid</a:t>
            </a:r>
            <a:r>
              <a:rPr lang="et-EE" sz="1400" dirty="0" smtClean="0">
                <a:latin typeface="Arial Narrow" panose="020B0606020202030204" pitchFamily="34" charset="0"/>
              </a:rPr>
              <a:t>, </a:t>
            </a:r>
            <a:r>
              <a:rPr lang="et-EE" sz="1400" dirty="0">
                <a:latin typeface="Arial Narrow" panose="020B0606020202030204" pitchFamily="34" charset="0"/>
              </a:rPr>
              <a:t>järelevalve ametnikud, avalike suhete ning kommunikatsioonijuhid</a:t>
            </a:r>
            <a:r>
              <a:rPr lang="et-EE" sz="1600" dirty="0">
                <a:latin typeface="Arial Narrow" panose="020B0606020202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8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18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et-EE" sz="1800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705" y="1126487"/>
            <a:ext cx="4248472" cy="55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971377" y="2844205"/>
            <a:ext cx="7200000" cy="1800000"/>
          </a:xfrm>
        </p:spPr>
        <p:txBody>
          <a:bodyPr/>
          <a:lstStyle/>
          <a:p>
            <a:pPr algn="ctr"/>
            <a:r>
              <a:rPr lang="et-EE" sz="6000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Kuidas </a:t>
            </a:r>
            <a:r>
              <a:rPr lang="et-EE" sz="6000" dirty="0">
                <a:solidFill>
                  <a:srgbClr val="0084D1"/>
                </a:solidFill>
                <a:latin typeface="Arial Narrow" panose="020B0606020202030204" pitchFamily="34" charset="0"/>
              </a:rPr>
              <a:t>edasi?</a:t>
            </a:r>
          </a:p>
        </p:txBody>
      </p:sp>
    </p:spTree>
    <p:extLst>
      <p:ext uri="{BB962C8B-B14F-4D97-AF65-F5344CB8AC3E}">
        <p14:creationId xmlns:p14="http://schemas.microsoft.com/office/powerpoint/2010/main" val="92316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329" y="250733"/>
            <a:ext cx="7920000" cy="865280"/>
          </a:xfrm>
        </p:spPr>
        <p:txBody>
          <a:bodyPr/>
          <a:lstStyle/>
          <a:p>
            <a:pPr algn="ctr"/>
            <a:r>
              <a:rPr lang="et-EE" sz="3200" b="0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Kas läheme päriselt detsentraliseerimise teed?</a:t>
            </a:r>
            <a:r>
              <a:rPr lang="et-EE" b="0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/>
            </a:r>
            <a:br>
              <a:rPr lang="et-EE" b="0" dirty="0" smtClean="0">
                <a:solidFill>
                  <a:srgbClr val="0084D1"/>
                </a:solidFill>
                <a:latin typeface="Arial Narrow" panose="020B0606020202030204" pitchFamily="34" charset="0"/>
              </a:rPr>
            </a:br>
            <a:endParaRPr lang="en-US" b="0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pic>
        <p:nvPicPr>
          <p:cNvPr id="25" name="Pilt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3" y="1376384"/>
            <a:ext cx="2411469" cy="1591072"/>
          </a:xfrm>
          <a:prstGeom prst="rect">
            <a:avLst/>
          </a:prstGeom>
        </p:spPr>
      </p:pic>
      <p:pic>
        <p:nvPicPr>
          <p:cNvPr id="26" name="Pilt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615" y="1448025"/>
            <a:ext cx="2433691" cy="1695554"/>
          </a:xfrm>
          <a:prstGeom prst="rect">
            <a:avLst/>
          </a:prstGeom>
        </p:spPr>
      </p:pic>
      <p:pic>
        <p:nvPicPr>
          <p:cNvPr id="27" name="Pilt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99" y="4847227"/>
            <a:ext cx="2509869" cy="1868494"/>
          </a:xfrm>
          <a:prstGeom prst="rect">
            <a:avLst/>
          </a:prstGeom>
        </p:spPr>
      </p:pic>
      <p:pic>
        <p:nvPicPr>
          <p:cNvPr id="28" name="Pilt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889" y="4993192"/>
            <a:ext cx="3069051" cy="1722530"/>
          </a:xfrm>
          <a:prstGeom prst="rect">
            <a:avLst/>
          </a:prstGeom>
        </p:spPr>
      </p:pic>
      <p:pic>
        <p:nvPicPr>
          <p:cNvPr id="24" name="Pilt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767" y="2394277"/>
            <a:ext cx="4318386" cy="31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52" y="251128"/>
            <a:ext cx="8640960" cy="720081"/>
          </a:xfrm>
        </p:spPr>
        <p:txBody>
          <a:bodyPr/>
          <a:lstStyle/>
          <a:p>
            <a:pPr algn="ctr"/>
            <a:r>
              <a:rPr lang="et-EE" sz="3200" b="0" dirty="0">
                <a:solidFill>
                  <a:srgbClr val="0084D1"/>
                </a:solidFill>
                <a:latin typeface="Arial Narrow" panose="020B0606020202030204" pitchFamily="34" charset="0"/>
              </a:rPr>
              <a:t>KOV </a:t>
            </a:r>
            <a:r>
              <a:rPr lang="et-EE" sz="3200" b="0" dirty="0" smtClean="0">
                <a:solidFill>
                  <a:srgbClr val="0084D1"/>
                </a:solidFill>
                <a:latin typeface="Arial Narrow" panose="020B0606020202030204" pitchFamily="34" charset="0"/>
              </a:rPr>
              <a:t>otsustusõiguse ja finantsautonoomia </a:t>
            </a:r>
            <a:r>
              <a:rPr lang="et-EE" sz="3200" b="0" dirty="0">
                <a:solidFill>
                  <a:srgbClr val="0084D1"/>
                </a:solidFill>
                <a:latin typeface="Arial Narrow" panose="020B0606020202030204" pitchFamily="34" charset="0"/>
              </a:rPr>
              <a:t>suurendamine</a:t>
            </a:r>
            <a:endParaRPr lang="en-US" sz="3200" b="0" dirty="0">
              <a:solidFill>
                <a:srgbClr val="0084D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7" y="1188021"/>
            <a:ext cx="8119791" cy="2592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237" y="3701655"/>
            <a:ext cx="500464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Joonis. KOV kulude osakaal (%) valitsussektori kuludest OECD riikide võrdluses.</a:t>
            </a:r>
            <a:endParaRPr lang="et-EE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03237" y="4402948"/>
            <a:ext cx="7740948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t-EE" dirty="0" err="1"/>
              <a:t>KOV-idele</a:t>
            </a:r>
            <a:r>
              <a:rPr lang="et-EE" dirty="0"/>
              <a:t> eraldatavatelt sihtotstarbelistelt toetustelt </a:t>
            </a:r>
            <a:r>
              <a:rPr lang="et-EE" dirty="0" smtClean="0"/>
              <a:t>„siltide“ võtmine </a:t>
            </a:r>
            <a:r>
              <a:rPr lang="et-EE" dirty="0"/>
              <a:t>ning </a:t>
            </a:r>
            <a:r>
              <a:rPr lang="et-EE" dirty="0" smtClean="0"/>
              <a:t>vahendite suunamine </a:t>
            </a:r>
            <a:r>
              <a:rPr lang="et-EE" dirty="0"/>
              <a:t>KOV tulubaasi ja tasandusfondi</a:t>
            </a:r>
            <a:r>
              <a:rPr lang="et-EE" dirty="0" smtClean="0"/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t-EE" dirty="0" smtClean="0"/>
              <a:t>Kas kohalike maksude nimekiri on täna piisav?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847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0" dirty="0">
                <a:solidFill>
                  <a:srgbClr val="0084D1"/>
                </a:solidFill>
                <a:latin typeface="Arial Narrow" panose="020B0606020202030204" pitchFamily="34" charset="0"/>
              </a:rPr>
              <a:t>KOV koostöö tugevdamine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t-EE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Rohkem KOV koostööd ülesannete täitmisel (läbi KOV </a:t>
            </a:r>
            <a:r>
              <a:rPr lang="et-EE" sz="24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ühisasutuste</a:t>
            </a:r>
            <a:r>
              <a:rPr lang="et-EE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, läbi regionaalsete liitude).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t-EE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Üleriigilise KOV liitu uute võimalike kompetentside loomine (KOV IT, koolitused, õpetajate palgaläbirääkimised).</a:t>
            </a:r>
          </a:p>
          <a:p>
            <a:pPr marL="457200" indent="-457200">
              <a:lnSpc>
                <a:spcPct val="100000"/>
              </a:lnSpc>
              <a:spcAft>
                <a:spcPts val="1800"/>
              </a:spcAft>
              <a:buFont typeface="+mj-lt"/>
              <a:buAutoNum type="arabicPeriod"/>
            </a:pPr>
            <a:r>
              <a:rPr lang="et-EE" sz="2400" dirty="0" smtClean="0">
                <a:solidFill>
                  <a:schemeClr val="tx1"/>
                </a:solidFill>
                <a:latin typeface="Arial Narrow" panose="020B0606020202030204" pitchFamily="34" charset="0"/>
                <a:ea typeface="+mj-ea"/>
              </a:rPr>
              <a:t>KOV tugiteenuste konsolideerimine (raamatupidamine, IT töökoha haldus).</a:t>
            </a:r>
          </a:p>
          <a:p>
            <a:pPr marL="457200" indent="-4572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endParaRPr lang="et-EE" sz="2400" dirty="0">
              <a:solidFill>
                <a:srgbClr val="0084D1"/>
              </a:solidFill>
              <a:latin typeface="Arial Narrow" panose="020B0606020202030204" pitchFamily="34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269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Unicode MS</vt:lpstr>
      <vt:lpstr>Microsoft YaHei</vt:lpstr>
      <vt:lpstr>Arial</vt:lpstr>
      <vt:lpstr>Arial Narrow</vt:lpstr>
      <vt:lpstr>Roboto Condensed</vt:lpstr>
      <vt:lpstr>Times New Roman</vt:lpstr>
      <vt:lpstr>Office Theme</vt:lpstr>
      <vt:lpstr>KOV poliitika valdkond haldusreformi järgselt</vt:lpstr>
      <vt:lpstr>Haldusreformi järgsed teemad</vt:lpstr>
      <vt:lpstr>PowerPoint Presentation</vt:lpstr>
      <vt:lpstr>Haldusreformi järgsed tegevused RM-is</vt:lpstr>
      <vt:lpstr>Ametikohtade muutus seoses haldusreformiga</vt:lpstr>
      <vt:lpstr>Kuidas edasi?</vt:lpstr>
      <vt:lpstr>Kas läheme päriselt detsentraliseerimise teed? </vt:lpstr>
      <vt:lpstr>KOV otsustusõiguse ja finantsautonoomia suurendamine</vt:lpstr>
      <vt:lpstr>KOV koostöö tugevdamine</vt:lpstr>
      <vt:lpstr>Aitäh!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2014-05-22T10:54:41Z</dcterms:created>
  <dcterms:modified xsi:type="dcterms:W3CDTF">2018-11-09T05:55:18Z</dcterms:modified>
</cp:coreProperties>
</file>