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63" r:id="rId4"/>
    <p:sldId id="258" r:id="rId5"/>
    <p:sldId id="264" r:id="rId6"/>
    <p:sldId id="265" r:id="rId7"/>
    <p:sldId id="267" r:id="rId8"/>
    <p:sldId id="268" r:id="rId9"/>
    <p:sldId id="266" r:id="rId10"/>
    <p:sldId id="269" r:id="rId11"/>
    <p:sldId id="270" r:id="rId12"/>
    <p:sldId id="272" r:id="rId13"/>
    <p:sldId id="273" r:id="rId14"/>
    <p:sldId id="274" r:id="rId15"/>
    <p:sldId id="275" r:id="rId16"/>
    <p:sldId id="276" r:id="rId17"/>
    <p:sldId id="277" r:id="rId18"/>
    <p:sldId id="278" r:id="rId19"/>
    <p:sldId id="279" r:id="rId20"/>
    <p:sldId id="280" r:id="rId21"/>
  </p:sldIdLst>
  <p:sldSz cx="12192000" cy="6858000"/>
  <p:notesSz cx="6735763" cy="9866313"/>
  <p:defaultTextStyle>
    <a:defPPr>
      <a:defRPr lang="et-E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FD4443E-F989-4FC4-A0C8-D5A2AF1F390B}" styleName="Tume laad 1 – rõhk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92" d="100"/>
          <a:sy n="92" d="100"/>
        </p:scale>
        <p:origin x="3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pPr>
              <a:defRPr/>
            </a:pPr>
            <a:endParaRPr lang="et-EE"/>
          </a:p>
        </p:txBody>
      </p:sp>
      <p:sp>
        <p:nvSpPr>
          <p:cNvPr id="3" name="Kuupäeva kohatäide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pPr>
              <a:defRPr/>
            </a:pPr>
            <a:fld id="{23D8C697-B99C-4419-AB7B-67FD309EDAB5}" type="datetimeFigureOut">
              <a:rPr lang="et-EE"/>
              <a:pPr>
                <a:defRPr/>
              </a:pPr>
              <a:t>9.11.2018</a:t>
            </a:fld>
            <a:endParaRPr lang="et-EE"/>
          </a:p>
        </p:txBody>
      </p:sp>
      <p:sp>
        <p:nvSpPr>
          <p:cNvPr id="4" name="Jaluse kohatäide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pPr>
              <a:defRPr/>
            </a:pPr>
            <a:endParaRPr lang="et-EE"/>
          </a:p>
        </p:txBody>
      </p:sp>
      <p:sp>
        <p:nvSpPr>
          <p:cNvPr id="5" name="Slaidinumbri kohatäide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pPr>
              <a:defRPr/>
            </a:pPr>
            <a:fld id="{E16B3421-DF77-48EA-9B88-5770CD1CA32E}" type="slidenum">
              <a:rPr lang="et-EE"/>
              <a:pPr>
                <a:defRPr/>
              </a:pPr>
              <a:t>‹#›</a:t>
            </a:fld>
            <a:endParaRPr lang="et-EE"/>
          </a:p>
        </p:txBody>
      </p:sp>
    </p:spTree>
    <p:extLst>
      <p:ext uri="{BB962C8B-B14F-4D97-AF65-F5344CB8AC3E}">
        <p14:creationId xmlns:p14="http://schemas.microsoft.com/office/powerpoint/2010/main" val="1843545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pPr>
              <a:defRPr/>
            </a:pPr>
            <a:endParaRPr lang="et-EE"/>
          </a:p>
        </p:txBody>
      </p:sp>
      <p:sp>
        <p:nvSpPr>
          <p:cNvPr id="3" name="Kuupäeva kohatäide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pPr>
              <a:defRPr/>
            </a:pPr>
            <a:fld id="{C314A20D-9C48-4D73-A296-3AD56355A412}" type="datetimeFigureOut">
              <a:rPr lang="et-EE"/>
              <a:pPr>
                <a:defRPr/>
              </a:pPr>
              <a:t>9.11.2018</a:t>
            </a:fld>
            <a:endParaRPr lang="et-EE"/>
          </a:p>
        </p:txBody>
      </p:sp>
      <p:sp>
        <p:nvSpPr>
          <p:cNvPr id="4" name="Slaidi pildi kohatäi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pPr lvl="0"/>
            <a:endParaRPr lang="et-EE" noProof="0" smtClean="0"/>
          </a:p>
        </p:txBody>
      </p:sp>
      <p:sp>
        <p:nvSpPr>
          <p:cNvPr id="5" name="Märkmete kohatäide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t-EE" noProof="0" smtClean="0"/>
              <a:t>Redigeeri juhtslaidi tekstilaade</a:t>
            </a:r>
          </a:p>
          <a:p>
            <a:pPr lvl="1"/>
            <a:r>
              <a:rPr lang="et-EE" noProof="0" smtClean="0"/>
              <a:t>Teine tase</a:t>
            </a:r>
          </a:p>
          <a:p>
            <a:pPr lvl="2"/>
            <a:r>
              <a:rPr lang="et-EE" noProof="0" smtClean="0"/>
              <a:t>Kolmas tase</a:t>
            </a:r>
          </a:p>
          <a:p>
            <a:pPr lvl="3"/>
            <a:r>
              <a:rPr lang="et-EE" noProof="0" smtClean="0"/>
              <a:t>Neljas tase</a:t>
            </a:r>
          </a:p>
          <a:p>
            <a:pPr lvl="4"/>
            <a:r>
              <a:rPr lang="et-EE" noProof="0" smtClean="0"/>
              <a:t>Viies tase</a:t>
            </a:r>
          </a:p>
        </p:txBody>
      </p:sp>
      <p:sp>
        <p:nvSpPr>
          <p:cNvPr id="6" name="Jaluse kohatäide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pPr>
              <a:defRPr/>
            </a:pPr>
            <a:endParaRPr lang="et-EE"/>
          </a:p>
        </p:txBody>
      </p:sp>
      <p:sp>
        <p:nvSpPr>
          <p:cNvPr id="7" name="Slaidinumbri kohatäide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pPr>
              <a:defRPr/>
            </a:pPr>
            <a:fld id="{9173092C-D6AE-4A0C-9C01-AE45D0DD8D89}" type="slidenum">
              <a:rPr lang="et-EE"/>
              <a:pPr>
                <a:defRPr/>
              </a:pPr>
              <a:t>‹#›</a:t>
            </a:fld>
            <a:endParaRPr lang="et-EE"/>
          </a:p>
        </p:txBody>
      </p:sp>
    </p:spTree>
    <p:extLst>
      <p:ext uri="{BB962C8B-B14F-4D97-AF65-F5344CB8AC3E}">
        <p14:creationId xmlns:p14="http://schemas.microsoft.com/office/powerpoint/2010/main" val="1736661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122363"/>
            <a:ext cx="9144000" cy="2387600"/>
          </a:xfrm>
        </p:spPr>
        <p:txBody>
          <a:bodyPr anchor="b"/>
          <a:lstStyle>
            <a:lvl1pPr algn="ctr">
              <a:defRPr sz="6000"/>
            </a:lvl1pPr>
          </a:lstStyle>
          <a:p>
            <a:r>
              <a:rPr lang="et-EE" smtClean="0"/>
              <a:t>Muutke pealkirja laadi</a:t>
            </a:r>
            <a:endParaRPr lang="et-EE"/>
          </a:p>
        </p:txBody>
      </p:sp>
      <p:sp>
        <p:nvSpPr>
          <p:cNvPr id="3" name="Alapealkiri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smtClean="0"/>
              <a:t>Klõpsake juhtslaidi alapealkirja laadi redigeerimiseks</a:t>
            </a:r>
            <a:endParaRPr lang="et-EE"/>
          </a:p>
        </p:txBody>
      </p:sp>
      <p:sp>
        <p:nvSpPr>
          <p:cNvPr id="4" name="Kuupäeva kohatäide 3"/>
          <p:cNvSpPr>
            <a:spLocks noGrp="1"/>
          </p:cNvSpPr>
          <p:nvPr>
            <p:ph type="dt" sz="half" idx="10"/>
          </p:nvPr>
        </p:nvSpPr>
        <p:spPr/>
        <p:txBody>
          <a:bodyPr/>
          <a:lstStyle>
            <a:lvl1pPr>
              <a:defRPr/>
            </a:lvl1pPr>
          </a:lstStyle>
          <a:p>
            <a:pPr>
              <a:defRPr/>
            </a:pPr>
            <a:fld id="{31053A45-C585-4DA0-88BE-AC2EAEA91E40}" type="datetimeFigureOut">
              <a:rPr lang="et-EE"/>
              <a:pPr>
                <a:defRPr/>
              </a:pPr>
              <a:t>9.11.2018</a:t>
            </a:fld>
            <a:endParaRPr lang="et-EE"/>
          </a:p>
        </p:txBody>
      </p:sp>
      <p:sp>
        <p:nvSpPr>
          <p:cNvPr id="5" name="Jaluse kohatäide 4"/>
          <p:cNvSpPr>
            <a:spLocks noGrp="1"/>
          </p:cNvSpPr>
          <p:nvPr>
            <p:ph type="ftr" sz="quarter" idx="11"/>
          </p:nvPr>
        </p:nvSpPr>
        <p:spPr/>
        <p:txBody>
          <a:bodyPr/>
          <a:lstStyle>
            <a:lvl1pPr>
              <a:defRPr/>
            </a:lvl1pPr>
          </a:lstStyle>
          <a:p>
            <a:pPr>
              <a:defRPr/>
            </a:pPr>
            <a:endParaRPr lang="et-EE"/>
          </a:p>
        </p:txBody>
      </p:sp>
      <p:sp>
        <p:nvSpPr>
          <p:cNvPr id="6" name="Slaidinumbri kohatäide 5"/>
          <p:cNvSpPr>
            <a:spLocks noGrp="1"/>
          </p:cNvSpPr>
          <p:nvPr>
            <p:ph type="sldNum" sz="quarter" idx="12"/>
          </p:nvPr>
        </p:nvSpPr>
        <p:spPr/>
        <p:txBody>
          <a:bodyPr/>
          <a:lstStyle>
            <a:lvl1pPr>
              <a:defRPr/>
            </a:lvl1pPr>
          </a:lstStyle>
          <a:p>
            <a:pPr>
              <a:defRPr/>
            </a:pPr>
            <a:fld id="{3AA210B1-B425-4441-832C-10D69C5C7D4E}" type="slidenum">
              <a:rPr lang="et-EE"/>
              <a:pPr>
                <a:defRPr/>
              </a:pPr>
              <a:t>‹#›</a:t>
            </a:fld>
            <a:endParaRPr lang="et-EE"/>
          </a:p>
        </p:txBody>
      </p:sp>
    </p:spTree>
    <p:extLst>
      <p:ext uri="{BB962C8B-B14F-4D97-AF65-F5344CB8AC3E}">
        <p14:creationId xmlns:p14="http://schemas.microsoft.com/office/powerpoint/2010/main" val="3599237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Vertikaalteksti kohatäide 2"/>
          <p:cNvSpPr>
            <a:spLocks noGrp="1"/>
          </p:cNvSpPr>
          <p:nvPr>
            <p:ph type="body" orient="vert" idx="1"/>
          </p:nvPr>
        </p:nvSpPr>
        <p:spPr/>
        <p:txBody>
          <a:bodyPr vert="eaVert"/>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lvl1pPr>
              <a:defRPr/>
            </a:lvl1pPr>
          </a:lstStyle>
          <a:p>
            <a:pPr>
              <a:defRPr/>
            </a:pPr>
            <a:fld id="{AFFA0473-0C38-4287-9B5A-B5B3C9FDA38D}" type="datetimeFigureOut">
              <a:rPr lang="et-EE"/>
              <a:pPr>
                <a:defRPr/>
              </a:pPr>
              <a:t>9.11.2018</a:t>
            </a:fld>
            <a:endParaRPr lang="et-EE"/>
          </a:p>
        </p:txBody>
      </p:sp>
      <p:sp>
        <p:nvSpPr>
          <p:cNvPr id="5" name="Jaluse kohatäide 4"/>
          <p:cNvSpPr>
            <a:spLocks noGrp="1"/>
          </p:cNvSpPr>
          <p:nvPr>
            <p:ph type="ftr" sz="quarter" idx="11"/>
          </p:nvPr>
        </p:nvSpPr>
        <p:spPr/>
        <p:txBody>
          <a:bodyPr/>
          <a:lstStyle>
            <a:lvl1pPr>
              <a:defRPr/>
            </a:lvl1pPr>
          </a:lstStyle>
          <a:p>
            <a:pPr>
              <a:defRPr/>
            </a:pPr>
            <a:endParaRPr lang="et-EE"/>
          </a:p>
        </p:txBody>
      </p:sp>
      <p:sp>
        <p:nvSpPr>
          <p:cNvPr id="6" name="Slaidinumbri kohatäide 5"/>
          <p:cNvSpPr>
            <a:spLocks noGrp="1"/>
          </p:cNvSpPr>
          <p:nvPr>
            <p:ph type="sldNum" sz="quarter" idx="12"/>
          </p:nvPr>
        </p:nvSpPr>
        <p:spPr/>
        <p:txBody>
          <a:bodyPr/>
          <a:lstStyle>
            <a:lvl1pPr>
              <a:defRPr/>
            </a:lvl1pPr>
          </a:lstStyle>
          <a:p>
            <a:pPr>
              <a:defRPr/>
            </a:pPr>
            <a:fld id="{C0B6690F-7651-442D-B3C6-BB2CDA4A9D3F}" type="slidenum">
              <a:rPr lang="et-EE"/>
              <a:pPr>
                <a:defRPr/>
              </a:pPr>
              <a:t>‹#›</a:t>
            </a:fld>
            <a:endParaRPr lang="et-EE"/>
          </a:p>
        </p:txBody>
      </p:sp>
    </p:spTree>
    <p:extLst>
      <p:ext uri="{BB962C8B-B14F-4D97-AF65-F5344CB8AC3E}">
        <p14:creationId xmlns:p14="http://schemas.microsoft.com/office/powerpoint/2010/main" val="775735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0" y="365125"/>
            <a:ext cx="2628900" cy="5811838"/>
          </a:xfrm>
        </p:spPr>
        <p:txBody>
          <a:bodyPr vert="eaVert"/>
          <a:lstStyle/>
          <a:p>
            <a:r>
              <a:rPr lang="et-EE" smtClean="0"/>
              <a:t>Muutke pealkirja laadi</a:t>
            </a:r>
            <a:endParaRPr lang="et-EE"/>
          </a:p>
        </p:txBody>
      </p:sp>
      <p:sp>
        <p:nvSpPr>
          <p:cNvPr id="3" name="Vertikaalteksti kohatäide 2"/>
          <p:cNvSpPr>
            <a:spLocks noGrp="1"/>
          </p:cNvSpPr>
          <p:nvPr>
            <p:ph type="body" orient="vert" idx="1"/>
          </p:nvPr>
        </p:nvSpPr>
        <p:spPr>
          <a:xfrm>
            <a:off x="838200" y="365125"/>
            <a:ext cx="7734300" cy="5811838"/>
          </a:xfrm>
        </p:spPr>
        <p:txBody>
          <a:bodyPr vert="eaVert"/>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lvl1pPr>
              <a:defRPr/>
            </a:lvl1pPr>
          </a:lstStyle>
          <a:p>
            <a:pPr>
              <a:defRPr/>
            </a:pPr>
            <a:fld id="{D16A9770-E20D-4F7A-BD20-0E2BEE7B8F73}" type="datetimeFigureOut">
              <a:rPr lang="et-EE"/>
              <a:pPr>
                <a:defRPr/>
              </a:pPr>
              <a:t>9.11.2018</a:t>
            </a:fld>
            <a:endParaRPr lang="et-EE"/>
          </a:p>
        </p:txBody>
      </p:sp>
      <p:sp>
        <p:nvSpPr>
          <p:cNvPr id="5" name="Jaluse kohatäide 4"/>
          <p:cNvSpPr>
            <a:spLocks noGrp="1"/>
          </p:cNvSpPr>
          <p:nvPr>
            <p:ph type="ftr" sz="quarter" idx="11"/>
          </p:nvPr>
        </p:nvSpPr>
        <p:spPr/>
        <p:txBody>
          <a:bodyPr/>
          <a:lstStyle>
            <a:lvl1pPr>
              <a:defRPr/>
            </a:lvl1pPr>
          </a:lstStyle>
          <a:p>
            <a:pPr>
              <a:defRPr/>
            </a:pPr>
            <a:endParaRPr lang="et-EE"/>
          </a:p>
        </p:txBody>
      </p:sp>
      <p:sp>
        <p:nvSpPr>
          <p:cNvPr id="6" name="Slaidinumbri kohatäide 5"/>
          <p:cNvSpPr>
            <a:spLocks noGrp="1"/>
          </p:cNvSpPr>
          <p:nvPr>
            <p:ph type="sldNum" sz="quarter" idx="12"/>
          </p:nvPr>
        </p:nvSpPr>
        <p:spPr/>
        <p:txBody>
          <a:bodyPr/>
          <a:lstStyle>
            <a:lvl1pPr>
              <a:defRPr/>
            </a:lvl1pPr>
          </a:lstStyle>
          <a:p>
            <a:pPr>
              <a:defRPr/>
            </a:pPr>
            <a:fld id="{38F588DC-7327-44E0-A658-63B01E358591}" type="slidenum">
              <a:rPr lang="et-EE"/>
              <a:pPr>
                <a:defRPr/>
              </a:pPr>
              <a:t>‹#›</a:t>
            </a:fld>
            <a:endParaRPr lang="et-EE"/>
          </a:p>
        </p:txBody>
      </p:sp>
    </p:spTree>
    <p:extLst>
      <p:ext uri="{BB962C8B-B14F-4D97-AF65-F5344CB8AC3E}">
        <p14:creationId xmlns:p14="http://schemas.microsoft.com/office/powerpoint/2010/main" val="3209217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Sisu kohatäide 2"/>
          <p:cNvSpPr>
            <a:spLocks noGrp="1"/>
          </p:cNvSpPr>
          <p:nvPr>
            <p:ph idx="1"/>
          </p:nvPr>
        </p:nvSpPr>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lvl1pPr>
              <a:defRPr/>
            </a:lvl1pPr>
          </a:lstStyle>
          <a:p>
            <a:pPr>
              <a:defRPr/>
            </a:pPr>
            <a:fld id="{28FF3EFA-A1EA-4640-BDEA-1506D004162F}" type="datetimeFigureOut">
              <a:rPr lang="et-EE"/>
              <a:pPr>
                <a:defRPr/>
              </a:pPr>
              <a:t>9.11.2018</a:t>
            </a:fld>
            <a:endParaRPr lang="et-EE"/>
          </a:p>
        </p:txBody>
      </p:sp>
      <p:sp>
        <p:nvSpPr>
          <p:cNvPr id="5" name="Jaluse kohatäide 4"/>
          <p:cNvSpPr>
            <a:spLocks noGrp="1"/>
          </p:cNvSpPr>
          <p:nvPr>
            <p:ph type="ftr" sz="quarter" idx="11"/>
          </p:nvPr>
        </p:nvSpPr>
        <p:spPr/>
        <p:txBody>
          <a:bodyPr/>
          <a:lstStyle>
            <a:lvl1pPr>
              <a:defRPr/>
            </a:lvl1pPr>
          </a:lstStyle>
          <a:p>
            <a:pPr>
              <a:defRPr/>
            </a:pPr>
            <a:endParaRPr lang="et-EE"/>
          </a:p>
        </p:txBody>
      </p:sp>
      <p:sp>
        <p:nvSpPr>
          <p:cNvPr id="6" name="Slaidinumbri kohatäide 5"/>
          <p:cNvSpPr>
            <a:spLocks noGrp="1"/>
          </p:cNvSpPr>
          <p:nvPr>
            <p:ph type="sldNum" sz="quarter" idx="12"/>
          </p:nvPr>
        </p:nvSpPr>
        <p:spPr/>
        <p:txBody>
          <a:bodyPr/>
          <a:lstStyle>
            <a:lvl1pPr>
              <a:defRPr/>
            </a:lvl1pPr>
          </a:lstStyle>
          <a:p>
            <a:pPr>
              <a:defRPr/>
            </a:pPr>
            <a:fld id="{F1A34241-7544-4317-B829-CB04D6513421}" type="slidenum">
              <a:rPr lang="et-EE"/>
              <a:pPr>
                <a:defRPr/>
              </a:pPr>
              <a:t>‹#›</a:t>
            </a:fld>
            <a:endParaRPr lang="et-EE"/>
          </a:p>
        </p:txBody>
      </p:sp>
    </p:spTree>
    <p:extLst>
      <p:ext uri="{BB962C8B-B14F-4D97-AF65-F5344CB8AC3E}">
        <p14:creationId xmlns:p14="http://schemas.microsoft.com/office/powerpoint/2010/main" val="273761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0" y="1709738"/>
            <a:ext cx="10515600" cy="2852737"/>
          </a:xfrm>
        </p:spPr>
        <p:txBody>
          <a:bodyPr anchor="b"/>
          <a:lstStyle>
            <a:lvl1pPr>
              <a:defRPr sz="6000"/>
            </a:lvl1pPr>
          </a:lstStyle>
          <a:p>
            <a:r>
              <a:rPr lang="et-EE" smtClean="0"/>
              <a:t>Muutke pealkirja laadi</a:t>
            </a:r>
            <a:endParaRPr lang="et-EE"/>
          </a:p>
        </p:txBody>
      </p:sp>
      <p:sp>
        <p:nvSpPr>
          <p:cNvPr id="3" name="Teksti kohatäid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smtClean="0"/>
              <a:t>Redigeeri juhtslaidi tekstilaade</a:t>
            </a:r>
          </a:p>
        </p:txBody>
      </p:sp>
      <p:sp>
        <p:nvSpPr>
          <p:cNvPr id="4" name="Kuupäeva kohatäide 3"/>
          <p:cNvSpPr>
            <a:spLocks noGrp="1"/>
          </p:cNvSpPr>
          <p:nvPr>
            <p:ph type="dt" sz="half" idx="10"/>
          </p:nvPr>
        </p:nvSpPr>
        <p:spPr/>
        <p:txBody>
          <a:bodyPr/>
          <a:lstStyle>
            <a:lvl1pPr>
              <a:defRPr/>
            </a:lvl1pPr>
          </a:lstStyle>
          <a:p>
            <a:pPr>
              <a:defRPr/>
            </a:pPr>
            <a:fld id="{262A1D92-8B7B-462A-9B7B-08D5DE5D42CE}" type="datetimeFigureOut">
              <a:rPr lang="et-EE"/>
              <a:pPr>
                <a:defRPr/>
              </a:pPr>
              <a:t>9.11.2018</a:t>
            </a:fld>
            <a:endParaRPr lang="et-EE"/>
          </a:p>
        </p:txBody>
      </p:sp>
      <p:sp>
        <p:nvSpPr>
          <p:cNvPr id="5" name="Jaluse kohatäide 4"/>
          <p:cNvSpPr>
            <a:spLocks noGrp="1"/>
          </p:cNvSpPr>
          <p:nvPr>
            <p:ph type="ftr" sz="quarter" idx="11"/>
          </p:nvPr>
        </p:nvSpPr>
        <p:spPr/>
        <p:txBody>
          <a:bodyPr/>
          <a:lstStyle>
            <a:lvl1pPr>
              <a:defRPr/>
            </a:lvl1pPr>
          </a:lstStyle>
          <a:p>
            <a:pPr>
              <a:defRPr/>
            </a:pPr>
            <a:endParaRPr lang="et-EE"/>
          </a:p>
        </p:txBody>
      </p:sp>
      <p:sp>
        <p:nvSpPr>
          <p:cNvPr id="6" name="Slaidinumbri kohatäide 5"/>
          <p:cNvSpPr>
            <a:spLocks noGrp="1"/>
          </p:cNvSpPr>
          <p:nvPr>
            <p:ph type="sldNum" sz="quarter" idx="12"/>
          </p:nvPr>
        </p:nvSpPr>
        <p:spPr/>
        <p:txBody>
          <a:bodyPr/>
          <a:lstStyle>
            <a:lvl1pPr>
              <a:defRPr/>
            </a:lvl1pPr>
          </a:lstStyle>
          <a:p>
            <a:pPr>
              <a:defRPr/>
            </a:pPr>
            <a:fld id="{D42211B9-92F1-4243-A62D-2D2F8058E967}" type="slidenum">
              <a:rPr lang="et-EE"/>
              <a:pPr>
                <a:defRPr/>
              </a:pPr>
              <a:t>‹#›</a:t>
            </a:fld>
            <a:endParaRPr lang="et-EE"/>
          </a:p>
        </p:txBody>
      </p:sp>
    </p:spTree>
    <p:extLst>
      <p:ext uri="{BB962C8B-B14F-4D97-AF65-F5344CB8AC3E}">
        <p14:creationId xmlns:p14="http://schemas.microsoft.com/office/powerpoint/2010/main" val="138477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Sisu kohatäide 2"/>
          <p:cNvSpPr>
            <a:spLocks noGrp="1"/>
          </p:cNvSpPr>
          <p:nvPr>
            <p:ph sz="half" idx="1"/>
          </p:nvPr>
        </p:nvSpPr>
        <p:spPr>
          <a:xfrm>
            <a:off x="838200" y="1825625"/>
            <a:ext cx="5181600" cy="4351338"/>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6172200" y="1825625"/>
            <a:ext cx="5181600" cy="4351338"/>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Kuupäeva kohatäide 3"/>
          <p:cNvSpPr>
            <a:spLocks noGrp="1"/>
          </p:cNvSpPr>
          <p:nvPr>
            <p:ph type="dt" sz="half" idx="10"/>
          </p:nvPr>
        </p:nvSpPr>
        <p:spPr/>
        <p:txBody>
          <a:bodyPr/>
          <a:lstStyle>
            <a:lvl1pPr>
              <a:defRPr/>
            </a:lvl1pPr>
          </a:lstStyle>
          <a:p>
            <a:pPr>
              <a:defRPr/>
            </a:pPr>
            <a:fld id="{B8A68604-F94F-4B90-B61C-DD6656B2973A}" type="datetimeFigureOut">
              <a:rPr lang="et-EE"/>
              <a:pPr>
                <a:defRPr/>
              </a:pPr>
              <a:t>9.11.2018</a:t>
            </a:fld>
            <a:endParaRPr lang="et-EE"/>
          </a:p>
        </p:txBody>
      </p:sp>
      <p:sp>
        <p:nvSpPr>
          <p:cNvPr id="6" name="Jaluse kohatäide 4"/>
          <p:cNvSpPr>
            <a:spLocks noGrp="1"/>
          </p:cNvSpPr>
          <p:nvPr>
            <p:ph type="ftr" sz="quarter" idx="11"/>
          </p:nvPr>
        </p:nvSpPr>
        <p:spPr/>
        <p:txBody>
          <a:bodyPr/>
          <a:lstStyle>
            <a:lvl1pPr>
              <a:defRPr/>
            </a:lvl1pPr>
          </a:lstStyle>
          <a:p>
            <a:pPr>
              <a:defRPr/>
            </a:pPr>
            <a:endParaRPr lang="et-EE"/>
          </a:p>
        </p:txBody>
      </p:sp>
      <p:sp>
        <p:nvSpPr>
          <p:cNvPr id="7" name="Slaidinumbri kohatäide 5"/>
          <p:cNvSpPr>
            <a:spLocks noGrp="1"/>
          </p:cNvSpPr>
          <p:nvPr>
            <p:ph type="sldNum" sz="quarter" idx="12"/>
          </p:nvPr>
        </p:nvSpPr>
        <p:spPr/>
        <p:txBody>
          <a:bodyPr/>
          <a:lstStyle>
            <a:lvl1pPr>
              <a:defRPr/>
            </a:lvl1pPr>
          </a:lstStyle>
          <a:p>
            <a:pPr>
              <a:defRPr/>
            </a:pPr>
            <a:fld id="{A3443742-C3A0-4387-98BC-9A9C1AC85AE6}" type="slidenum">
              <a:rPr lang="et-EE"/>
              <a:pPr>
                <a:defRPr/>
              </a:pPr>
              <a:t>‹#›</a:t>
            </a:fld>
            <a:endParaRPr lang="et-EE"/>
          </a:p>
        </p:txBody>
      </p:sp>
    </p:spTree>
    <p:extLst>
      <p:ext uri="{BB962C8B-B14F-4D97-AF65-F5344CB8AC3E}">
        <p14:creationId xmlns:p14="http://schemas.microsoft.com/office/powerpoint/2010/main" val="365162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65125"/>
            <a:ext cx="10515600" cy="1325563"/>
          </a:xfrm>
        </p:spPr>
        <p:txBody>
          <a:bodyPr/>
          <a:lstStyle/>
          <a:p>
            <a:r>
              <a:rPr lang="et-EE" smtClean="0"/>
              <a:t>Muutke pealkirja laadi</a:t>
            </a:r>
            <a:endParaRPr lang="et-EE"/>
          </a:p>
        </p:txBody>
      </p:sp>
      <p:sp>
        <p:nvSpPr>
          <p:cNvPr id="3" name="Teksti kohatäid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4" name="Sisu kohatäide 3"/>
          <p:cNvSpPr>
            <a:spLocks noGrp="1"/>
          </p:cNvSpPr>
          <p:nvPr>
            <p:ph sz="half" idx="2"/>
          </p:nvPr>
        </p:nvSpPr>
        <p:spPr>
          <a:xfrm>
            <a:off x="839788" y="2505075"/>
            <a:ext cx="5157787" cy="3684588"/>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6" name="Sisu kohatäide 5"/>
          <p:cNvSpPr>
            <a:spLocks noGrp="1"/>
          </p:cNvSpPr>
          <p:nvPr>
            <p:ph sz="quarter" idx="4"/>
          </p:nvPr>
        </p:nvSpPr>
        <p:spPr>
          <a:xfrm>
            <a:off x="6172200" y="2505075"/>
            <a:ext cx="5183188" cy="3684588"/>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7" name="Kuupäeva kohatäide 3"/>
          <p:cNvSpPr>
            <a:spLocks noGrp="1"/>
          </p:cNvSpPr>
          <p:nvPr>
            <p:ph type="dt" sz="half" idx="10"/>
          </p:nvPr>
        </p:nvSpPr>
        <p:spPr/>
        <p:txBody>
          <a:bodyPr/>
          <a:lstStyle>
            <a:lvl1pPr>
              <a:defRPr/>
            </a:lvl1pPr>
          </a:lstStyle>
          <a:p>
            <a:pPr>
              <a:defRPr/>
            </a:pPr>
            <a:fld id="{19D2183B-F02B-4D04-A851-A34119601DE4}" type="datetimeFigureOut">
              <a:rPr lang="et-EE"/>
              <a:pPr>
                <a:defRPr/>
              </a:pPr>
              <a:t>9.11.2018</a:t>
            </a:fld>
            <a:endParaRPr lang="et-EE"/>
          </a:p>
        </p:txBody>
      </p:sp>
      <p:sp>
        <p:nvSpPr>
          <p:cNvPr id="8" name="Jaluse kohatäide 4"/>
          <p:cNvSpPr>
            <a:spLocks noGrp="1"/>
          </p:cNvSpPr>
          <p:nvPr>
            <p:ph type="ftr" sz="quarter" idx="11"/>
          </p:nvPr>
        </p:nvSpPr>
        <p:spPr/>
        <p:txBody>
          <a:bodyPr/>
          <a:lstStyle>
            <a:lvl1pPr>
              <a:defRPr/>
            </a:lvl1pPr>
          </a:lstStyle>
          <a:p>
            <a:pPr>
              <a:defRPr/>
            </a:pPr>
            <a:endParaRPr lang="et-EE"/>
          </a:p>
        </p:txBody>
      </p:sp>
      <p:sp>
        <p:nvSpPr>
          <p:cNvPr id="9" name="Slaidinumbri kohatäide 5"/>
          <p:cNvSpPr>
            <a:spLocks noGrp="1"/>
          </p:cNvSpPr>
          <p:nvPr>
            <p:ph type="sldNum" sz="quarter" idx="12"/>
          </p:nvPr>
        </p:nvSpPr>
        <p:spPr/>
        <p:txBody>
          <a:bodyPr/>
          <a:lstStyle>
            <a:lvl1pPr>
              <a:defRPr/>
            </a:lvl1pPr>
          </a:lstStyle>
          <a:p>
            <a:pPr>
              <a:defRPr/>
            </a:pPr>
            <a:fld id="{0401100F-7B93-4310-8D41-3CA7728A1493}" type="slidenum">
              <a:rPr lang="et-EE"/>
              <a:pPr>
                <a:defRPr/>
              </a:pPr>
              <a:t>‹#›</a:t>
            </a:fld>
            <a:endParaRPr lang="et-EE"/>
          </a:p>
        </p:txBody>
      </p:sp>
    </p:spTree>
    <p:extLst>
      <p:ext uri="{BB962C8B-B14F-4D97-AF65-F5344CB8AC3E}">
        <p14:creationId xmlns:p14="http://schemas.microsoft.com/office/powerpoint/2010/main" val="125206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Kuupäeva kohatäide 3"/>
          <p:cNvSpPr>
            <a:spLocks noGrp="1"/>
          </p:cNvSpPr>
          <p:nvPr>
            <p:ph type="dt" sz="half" idx="10"/>
          </p:nvPr>
        </p:nvSpPr>
        <p:spPr/>
        <p:txBody>
          <a:bodyPr/>
          <a:lstStyle>
            <a:lvl1pPr>
              <a:defRPr/>
            </a:lvl1pPr>
          </a:lstStyle>
          <a:p>
            <a:pPr>
              <a:defRPr/>
            </a:pPr>
            <a:fld id="{C22DD659-9E97-4B78-803D-45F55CFCB2EE}" type="datetimeFigureOut">
              <a:rPr lang="et-EE"/>
              <a:pPr>
                <a:defRPr/>
              </a:pPr>
              <a:t>9.11.2018</a:t>
            </a:fld>
            <a:endParaRPr lang="et-EE"/>
          </a:p>
        </p:txBody>
      </p:sp>
      <p:sp>
        <p:nvSpPr>
          <p:cNvPr id="4" name="Jaluse kohatäide 4"/>
          <p:cNvSpPr>
            <a:spLocks noGrp="1"/>
          </p:cNvSpPr>
          <p:nvPr>
            <p:ph type="ftr" sz="quarter" idx="11"/>
          </p:nvPr>
        </p:nvSpPr>
        <p:spPr/>
        <p:txBody>
          <a:bodyPr/>
          <a:lstStyle>
            <a:lvl1pPr>
              <a:defRPr/>
            </a:lvl1pPr>
          </a:lstStyle>
          <a:p>
            <a:pPr>
              <a:defRPr/>
            </a:pPr>
            <a:endParaRPr lang="et-EE"/>
          </a:p>
        </p:txBody>
      </p:sp>
      <p:sp>
        <p:nvSpPr>
          <p:cNvPr id="5" name="Slaidinumbri kohatäide 5"/>
          <p:cNvSpPr>
            <a:spLocks noGrp="1"/>
          </p:cNvSpPr>
          <p:nvPr>
            <p:ph type="sldNum" sz="quarter" idx="12"/>
          </p:nvPr>
        </p:nvSpPr>
        <p:spPr/>
        <p:txBody>
          <a:bodyPr/>
          <a:lstStyle>
            <a:lvl1pPr>
              <a:defRPr/>
            </a:lvl1pPr>
          </a:lstStyle>
          <a:p>
            <a:pPr>
              <a:defRPr/>
            </a:pPr>
            <a:fld id="{030DE057-C7E6-4221-BC0D-0FF5AD46B411}" type="slidenum">
              <a:rPr lang="et-EE"/>
              <a:pPr>
                <a:defRPr/>
              </a:pPr>
              <a:t>‹#›</a:t>
            </a:fld>
            <a:endParaRPr lang="et-EE"/>
          </a:p>
        </p:txBody>
      </p:sp>
    </p:spTree>
    <p:extLst>
      <p:ext uri="{BB962C8B-B14F-4D97-AF65-F5344CB8AC3E}">
        <p14:creationId xmlns:p14="http://schemas.microsoft.com/office/powerpoint/2010/main" val="281328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3"/>
          <p:cNvSpPr>
            <a:spLocks noGrp="1"/>
          </p:cNvSpPr>
          <p:nvPr>
            <p:ph type="dt" sz="half" idx="10"/>
          </p:nvPr>
        </p:nvSpPr>
        <p:spPr/>
        <p:txBody>
          <a:bodyPr/>
          <a:lstStyle>
            <a:lvl1pPr>
              <a:defRPr/>
            </a:lvl1pPr>
          </a:lstStyle>
          <a:p>
            <a:pPr>
              <a:defRPr/>
            </a:pPr>
            <a:fld id="{52BBD8D6-4161-4061-AF5A-DF5950D466FB}" type="datetimeFigureOut">
              <a:rPr lang="et-EE"/>
              <a:pPr>
                <a:defRPr/>
              </a:pPr>
              <a:t>9.11.2018</a:t>
            </a:fld>
            <a:endParaRPr lang="et-EE"/>
          </a:p>
        </p:txBody>
      </p:sp>
      <p:sp>
        <p:nvSpPr>
          <p:cNvPr id="3" name="Jaluse kohatäide 4"/>
          <p:cNvSpPr>
            <a:spLocks noGrp="1"/>
          </p:cNvSpPr>
          <p:nvPr>
            <p:ph type="ftr" sz="quarter" idx="11"/>
          </p:nvPr>
        </p:nvSpPr>
        <p:spPr/>
        <p:txBody>
          <a:bodyPr/>
          <a:lstStyle>
            <a:lvl1pPr>
              <a:defRPr/>
            </a:lvl1pPr>
          </a:lstStyle>
          <a:p>
            <a:pPr>
              <a:defRPr/>
            </a:pPr>
            <a:endParaRPr lang="et-EE"/>
          </a:p>
        </p:txBody>
      </p:sp>
      <p:sp>
        <p:nvSpPr>
          <p:cNvPr id="4" name="Slaidinumbri kohatäide 5"/>
          <p:cNvSpPr>
            <a:spLocks noGrp="1"/>
          </p:cNvSpPr>
          <p:nvPr>
            <p:ph type="sldNum" sz="quarter" idx="12"/>
          </p:nvPr>
        </p:nvSpPr>
        <p:spPr/>
        <p:txBody>
          <a:bodyPr/>
          <a:lstStyle>
            <a:lvl1pPr>
              <a:defRPr/>
            </a:lvl1pPr>
          </a:lstStyle>
          <a:p>
            <a:pPr>
              <a:defRPr/>
            </a:pPr>
            <a:fld id="{03D6E89E-2536-411E-B68A-25849A7C928E}" type="slidenum">
              <a:rPr lang="et-EE"/>
              <a:pPr>
                <a:defRPr/>
              </a:pPr>
              <a:t>‹#›</a:t>
            </a:fld>
            <a:endParaRPr lang="et-EE"/>
          </a:p>
        </p:txBody>
      </p:sp>
    </p:spTree>
    <p:extLst>
      <p:ext uri="{BB962C8B-B14F-4D97-AF65-F5344CB8AC3E}">
        <p14:creationId xmlns:p14="http://schemas.microsoft.com/office/powerpoint/2010/main" val="1637995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t-EE"/>
          </a:p>
        </p:txBody>
      </p:sp>
      <p:sp>
        <p:nvSpPr>
          <p:cNvPr id="3" name="Sisu kohatäid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Redigeeri juhtslaidi tekstilaade</a:t>
            </a:r>
          </a:p>
        </p:txBody>
      </p:sp>
      <p:sp>
        <p:nvSpPr>
          <p:cNvPr id="5" name="Kuupäeva kohatäide 3"/>
          <p:cNvSpPr>
            <a:spLocks noGrp="1"/>
          </p:cNvSpPr>
          <p:nvPr>
            <p:ph type="dt" sz="half" idx="10"/>
          </p:nvPr>
        </p:nvSpPr>
        <p:spPr/>
        <p:txBody>
          <a:bodyPr/>
          <a:lstStyle>
            <a:lvl1pPr>
              <a:defRPr/>
            </a:lvl1pPr>
          </a:lstStyle>
          <a:p>
            <a:pPr>
              <a:defRPr/>
            </a:pPr>
            <a:fld id="{D6C4915C-A2C7-479E-B61C-8281397C075C}" type="datetimeFigureOut">
              <a:rPr lang="et-EE"/>
              <a:pPr>
                <a:defRPr/>
              </a:pPr>
              <a:t>9.11.2018</a:t>
            </a:fld>
            <a:endParaRPr lang="et-EE"/>
          </a:p>
        </p:txBody>
      </p:sp>
      <p:sp>
        <p:nvSpPr>
          <p:cNvPr id="6" name="Jaluse kohatäide 4"/>
          <p:cNvSpPr>
            <a:spLocks noGrp="1"/>
          </p:cNvSpPr>
          <p:nvPr>
            <p:ph type="ftr" sz="quarter" idx="11"/>
          </p:nvPr>
        </p:nvSpPr>
        <p:spPr/>
        <p:txBody>
          <a:bodyPr/>
          <a:lstStyle>
            <a:lvl1pPr>
              <a:defRPr/>
            </a:lvl1pPr>
          </a:lstStyle>
          <a:p>
            <a:pPr>
              <a:defRPr/>
            </a:pPr>
            <a:endParaRPr lang="et-EE"/>
          </a:p>
        </p:txBody>
      </p:sp>
      <p:sp>
        <p:nvSpPr>
          <p:cNvPr id="7" name="Slaidinumbri kohatäide 5"/>
          <p:cNvSpPr>
            <a:spLocks noGrp="1"/>
          </p:cNvSpPr>
          <p:nvPr>
            <p:ph type="sldNum" sz="quarter" idx="12"/>
          </p:nvPr>
        </p:nvSpPr>
        <p:spPr/>
        <p:txBody>
          <a:bodyPr/>
          <a:lstStyle>
            <a:lvl1pPr>
              <a:defRPr/>
            </a:lvl1pPr>
          </a:lstStyle>
          <a:p>
            <a:pPr>
              <a:defRPr/>
            </a:pPr>
            <a:fld id="{8BE20015-63B5-4EE3-BD38-C5497244DD41}" type="slidenum">
              <a:rPr lang="et-EE"/>
              <a:pPr>
                <a:defRPr/>
              </a:pPr>
              <a:t>‹#›</a:t>
            </a:fld>
            <a:endParaRPr lang="et-EE"/>
          </a:p>
        </p:txBody>
      </p:sp>
    </p:spTree>
    <p:extLst>
      <p:ext uri="{BB962C8B-B14F-4D97-AF65-F5344CB8AC3E}">
        <p14:creationId xmlns:p14="http://schemas.microsoft.com/office/powerpoint/2010/main" val="1494550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t-EE"/>
          </a:p>
        </p:txBody>
      </p:sp>
      <p:sp>
        <p:nvSpPr>
          <p:cNvPr id="3" name="Pildi kohatäid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Redigeeri juhtslaidi tekstilaade</a:t>
            </a:r>
          </a:p>
        </p:txBody>
      </p:sp>
      <p:sp>
        <p:nvSpPr>
          <p:cNvPr id="5" name="Kuupäeva kohatäide 3"/>
          <p:cNvSpPr>
            <a:spLocks noGrp="1"/>
          </p:cNvSpPr>
          <p:nvPr>
            <p:ph type="dt" sz="half" idx="10"/>
          </p:nvPr>
        </p:nvSpPr>
        <p:spPr/>
        <p:txBody>
          <a:bodyPr/>
          <a:lstStyle>
            <a:lvl1pPr>
              <a:defRPr/>
            </a:lvl1pPr>
          </a:lstStyle>
          <a:p>
            <a:pPr>
              <a:defRPr/>
            </a:pPr>
            <a:fld id="{A68CA8A0-3DF2-4B2C-92F5-5695FEDC5FA3}" type="datetimeFigureOut">
              <a:rPr lang="et-EE"/>
              <a:pPr>
                <a:defRPr/>
              </a:pPr>
              <a:t>9.11.2018</a:t>
            </a:fld>
            <a:endParaRPr lang="et-EE"/>
          </a:p>
        </p:txBody>
      </p:sp>
      <p:sp>
        <p:nvSpPr>
          <p:cNvPr id="6" name="Jaluse kohatäide 4"/>
          <p:cNvSpPr>
            <a:spLocks noGrp="1"/>
          </p:cNvSpPr>
          <p:nvPr>
            <p:ph type="ftr" sz="quarter" idx="11"/>
          </p:nvPr>
        </p:nvSpPr>
        <p:spPr/>
        <p:txBody>
          <a:bodyPr/>
          <a:lstStyle>
            <a:lvl1pPr>
              <a:defRPr/>
            </a:lvl1pPr>
          </a:lstStyle>
          <a:p>
            <a:pPr>
              <a:defRPr/>
            </a:pPr>
            <a:endParaRPr lang="et-EE"/>
          </a:p>
        </p:txBody>
      </p:sp>
      <p:sp>
        <p:nvSpPr>
          <p:cNvPr id="7" name="Slaidinumbri kohatäide 5"/>
          <p:cNvSpPr>
            <a:spLocks noGrp="1"/>
          </p:cNvSpPr>
          <p:nvPr>
            <p:ph type="sldNum" sz="quarter" idx="12"/>
          </p:nvPr>
        </p:nvSpPr>
        <p:spPr/>
        <p:txBody>
          <a:bodyPr/>
          <a:lstStyle>
            <a:lvl1pPr>
              <a:defRPr/>
            </a:lvl1pPr>
          </a:lstStyle>
          <a:p>
            <a:pPr>
              <a:defRPr/>
            </a:pPr>
            <a:fld id="{C446071C-2460-47E0-969C-550D4F0E2BE7}" type="slidenum">
              <a:rPr lang="et-EE"/>
              <a:pPr>
                <a:defRPr/>
              </a:pPr>
              <a:t>‹#›</a:t>
            </a:fld>
            <a:endParaRPr lang="et-EE"/>
          </a:p>
        </p:txBody>
      </p:sp>
    </p:spTree>
    <p:extLst>
      <p:ext uri="{BB962C8B-B14F-4D97-AF65-F5344CB8AC3E}">
        <p14:creationId xmlns:p14="http://schemas.microsoft.com/office/powerpoint/2010/main" val="23509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Pealkirja kohatäide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t-EE" altLang="et-EE" smtClean="0"/>
              <a:t>Muutke pealkirja laadi</a:t>
            </a:r>
          </a:p>
        </p:txBody>
      </p:sp>
      <p:sp>
        <p:nvSpPr>
          <p:cNvPr id="1027" name="Teksti kohatäide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t-EE" altLang="et-EE" smtClean="0"/>
              <a:t>Redigeeri juhtslaidi tekstilaade</a:t>
            </a:r>
          </a:p>
          <a:p>
            <a:pPr lvl="1"/>
            <a:r>
              <a:rPr lang="et-EE" altLang="et-EE" smtClean="0"/>
              <a:t>Teine tase</a:t>
            </a:r>
          </a:p>
          <a:p>
            <a:pPr lvl="2"/>
            <a:r>
              <a:rPr lang="et-EE" altLang="et-EE" smtClean="0"/>
              <a:t>Kolmas tase</a:t>
            </a:r>
          </a:p>
          <a:p>
            <a:pPr lvl="3"/>
            <a:r>
              <a:rPr lang="et-EE" altLang="et-EE" smtClean="0"/>
              <a:t>Neljas tase</a:t>
            </a:r>
          </a:p>
          <a:p>
            <a:pPr lvl="4"/>
            <a:r>
              <a:rPr lang="et-EE" altLang="et-EE" smtClean="0"/>
              <a:t>Viies tase</a:t>
            </a:r>
          </a:p>
        </p:txBody>
      </p:sp>
      <p:sp>
        <p:nvSpPr>
          <p:cNvPr id="4" name="Kuupäeva kohatäid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26794A8-0CCF-46C8-BB0D-6513560C1F76}" type="datetimeFigureOut">
              <a:rPr lang="et-EE"/>
              <a:pPr>
                <a:defRPr/>
              </a:pPr>
              <a:t>9.11.2018</a:t>
            </a:fld>
            <a:endParaRPr lang="et-EE"/>
          </a:p>
        </p:txBody>
      </p:sp>
      <p:sp>
        <p:nvSpPr>
          <p:cNvPr id="5" name="Jaluse kohatäid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t-EE"/>
          </a:p>
        </p:txBody>
      </p:sp>
      <p:sp>
        <p:nvSpPr>
          <p:cNvPr id="6" name="Slaidinumbri kohatä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CE97782C-F080-4D35-9CF6-681A36E023CD}" type="slidenum">
              <a:rPr lang="et-EE"/>
              <a:pPr>
                <a:defRPr/>
              </a:pPr>
              <a:t>‹#›</a:t>
            </a:fld>
            <a:endParaRPr lang="et-E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ealkiri 1"/>
          <p:cNvSpPr>
            <a:spLocks noGrp="1"/>
          </p:cNvSpPr>
          <p:nvPr>
            <p:ph type="ctrTitle"/>
          </p:nvPr>
        </p:nvSpPr>
        <p:spPr>
          <a:xfrm>
            <a:off x="885825" y="1122363"/>
            <a:ext cx="9782175" cy="2387600"/>
          </a:xfrm>
        </p:spPr>
        <p:txBody>
          <a:bodyPr/>
          <a:lstStyle/>
          <a:p>
            <a:pPr algn="l" eaLnBrk="1" hangingPunct="1"/>
            <a:r>
              <a:rPr lang="et-EE" altLang="et-EE" smtClean="0">
                <a:latin typeface="Arial Black" panose="020B0A04020102020204" pitchFamily="34" charset="0"/>
              </a:rPr>
              <a:t>Haldusreformi võimalikest mõjudest maaelu arengule </a:t>
            </a:r>
          </a:p>
        </p:txBody>
      </p:sp>
      <p:sp>
        <p:nvSpPr>
          <p:cNvPr id="3" name="Alapealkiri 2"/>
          <p:cNvSpPr>
            <a:spLocks noGrp="1"/>
          </p:cNvSpPr>
          <p:nvPr>
            <p:ph type="subTitle" idx="1"/>
          </p:nvPr>
        </p:nvSpPr>
        <p:spPr>
          <a:xfrm>
            <a:off x="885825" y="3602038"/>
            <a:ext cx="9782175" cy="2525712"/>
          </a:xfrm>
        </p:spPr>
        <p:txBody>
          <a:bodyPr rtlCol="0">
            <a:normAutofit fontScale="92500" lnSpcReduction="20000"/>
          </a:bodyPr>
          <a:lstStyle/>
          <a:p>
            <a:pPr algn="l" eaLnBrk="1" fontAlgn="auto" hangingPunct="1">
              <a:spcAft>
                <a:spcPts val="0"/>
              </a:spcAft>
              <a:defRPr/>
            </a:pPr>
            <a:r>
              <a:rPr lang="et-EE" b="1" dirty="0"/>
              <a:t>Konverents „Aasta pärast haldusreformi. Kuidas edasi?“</a:t>
            </a:r>
            <a:endParaRPr lang="et-EE" dirty="0"/>
          </a:p>
          <a:p>
            <a:pPr algn="l" eaLnBrk="1" fontAlgn="auto" hangingPunct="1">
              <a:spcAft>
                <a:spcPts val="0"/>
              </a:spcAft>
              <a:defRPr/>
            </a:pPr>
            <a:endParaRPr lang="et-EE" dirty="0" smtClean="0">
              <a:solidFill>
                <a:schemeClr val="bg2">
                  <a:lumMod val="50000"/>
                </a:schemeClr>
              </a:solidFill>
              <a:latin typeface="Arial" panose="020B0604020202020204" pitchFamily="34" charset="0"/>
              <a:cs typeface="Arial" panose="020B0604020202020204" pitchFamily="34" charset="0"/>
            </a:endParaRPr>
          </a:p>
          <a:p>
            <a:pPr algn="l" eaLnBrk="1" fontAlgn="auto" hangingPunct="1">
              <a:spcAft>
                <a:spcPts val="0"/>
              </a:spcAft>
              <a:defRPr/>
            </a:pPr>
            <a:r>
              <a:rPr lang="et-EE" b="1" dirty="0" smtClean="0">
                <a:solidFill>
                  <a:schemeClr val="bg2">
                    <a:lumMod val="50000"/>
                  </a:schemeClr>
                </a:solidFill>
                <a:latin typeface="Arial" panose="020B0604020202020204" pitchFamily="34" charset="0"/>
                <a:cs typeface="Arial" panose="020B0604020202020204" pitchFamily="34" charset="0"/>
              </a:rPr>
              <a:t>Rando Värnik, Maamajanduse ökonoomika õppetool</a:t>
            </a:r>
          </a:p>
          <a:p>
            <a:pPr algn="l" eaLnBrk="1" fontAlgn="auto" hangingPunct="1">
              <a:spcAft>
                <a:spcPts val="0"/>
              </a:spcAft>
              <a:defRPr/>
            </a:pPr>
            <a:r>
              <a:rPr lang="et-EE" b="1" dirty="0" smtClean="0">
                <a:solidFill>
                  <a:schemeClr val="bg2">
                    <a:lumMod val="50000"/>
                  </a:schemeClr>
                </a:solidFill>
                <a:latin typeface="Arial" panose="020B0604020202020204" pitchFamily="34" charset="0"/>
                <a:cs typeface="Arial" panose="020B0604020202020204" pitchFamily="34" charset="0"/>
              </a:rPr>
              <a:t>Professor</a:t>
            </a:r>
          </a:p>
          <a:p>
            <a:pPr algn="l" eaLnBrk="1" fontAlgn="auto" hangingPunct="1">
              <a:spcAft>
                <a:spcPts val="0"/>
              </a:spcAft>
              <a:defRPr/>
            </a:pPr>
            <a:endParaRPr lang="et-EE" dirty="0">
              <a:solidFill>
                <a:schemeClr val="bg2">
                  <a:lumMod val="50000"/>
                </a:schemeClr>
              </a:solidFill>
              <a:latin typeface="Arial" panose="020B0604020202020204" pitchFamily="34" charset="0"/>
              <a:cs typeface="Arial" panose="020B0604020202020204" pitchFamily="34" charset="0"/>
            </a:endParaRPr>
          </a:p>
          <a:p>
            <a:pPr algn="l" eaLnBrk="1" fontAlgn="auto" hangingPunct="1">
              <a:spcAft>
                <a:spcPts val="0"/>
              </a:spcAft>
              <a:defRPr/>
            </a:pPr>
            <a:endParaRPr lang="et-EE" dirty="0" smtClean="0">
              <a:solidFill>
                <a:schemeClr val="bg2">
                  <a:lumMod val="50000"/>
                </a:schemeClr>
              </a:solidFill>
              <a:latin typeface="Arial" panose="020B0604020202020204" pitchFamily="34" charset="0"/>
              <a:cs typeface="Arial" panose="020B0604020202020204" pitchFamily="34" charset="0"/>
            </a:endParaRPr>
          </a:p>
          <a:p>
            <a:pPr algn="l" eaLnBrk="1" fontAlgn="auto" hangingPunct="1">
              <a:spcAft>
                <a:spcPts val="0"/>
              </a:spcAft>
              <a:defRPr/>
            </a:pPr>
            <a:r>
              <a:rPr lang="et-EE" dirty="0" smtClean="0">
                <a:solidFill>
                  <a:schemeClr val="bg2">
                    <a:lumMod val="50000"/>
                  </a:schemeClr>
                </a:solidFill>
                <a:latin typeface="Arial" panose="020B0604020202020204" pitchFamily="34" charset="0"/>
                <a:cs typeface="Arial" panose="020B0604020202020204" pitchFamily="34" charset="0"/>
              </a:rPr>
              <a:t>Anne Põder, Jüri Lillemets</a:t>
            </a:r>
            <a:endParaRPr lang="et-EE"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isu kohatäide 2"/>
          <p:cNvSpPr>
            <a:spLocks noGrp="1"/>
          </p:cNvSpPr>
          <p:nvPr>
            <p:ph idx="1"/>
          </p:nvPr>
        </p:nvSpPr>
        <p:spPr>
          <a:xfrm>
            <a:off x="290513" y="284163"/>
            <a:ext cx="10937875" cy="5934075"/>
          </a:xfrm>
        </p:spPr>
        <p:txBody>
          <a:bodyPr/>
          <a:lstStyle/>
          <a:p>
            <a:r>
              <a:rPr lang="et-EE" altLang="et-EE" b="1" smtClean="0"/>
              <a:t>Peamised argumendid haldusüksute ühendamiste vastu </a:t>
            </a:r>
            <a:r>
              <a:rPr lang="et-EE" altLang="et-EE" smtClean="0"/>
              <a:t>(Swianiewicz et al 2017): </a:t>
            </a:r>
            <a:endParaRPr lang="et-EE" altLang="et-EE" b="1" smtClean="0"/>
          </a:p>
          <a:p>
            <a:pPr lvl="1"/>
            <a:r>
              <a:rPr lang="et-EE" altLang="et-EE" b="1" smtClean="0"/>
              <a:t>Mastaabisäästu puudumine </a:t>
            </a:r>
            <a:r>
              <a:rPr lang="et-EE" altLang="et-EE" smtClean="0"/>
              <a:t>– ühinemine suurendab kulusid, sest eesmärgiks seotud väljundite saavutamiseks on vaja teha oluliselt suuremaid kulusid, investeeringuid jms. Näiteks uues üksuses teatud teenuste pakkumine suuremal territooriumil olulisemalt kulukam või on vaja suuri lisainvesteeringuid vms. </a:t>
            </a:r>
          </a:p>
          <a:p>
            <a:pPr lvl="1"/>
            <a:r>
              <a:rPr lang="et-EE" altLang="et-EE" b="1" smtClean="0"/>
              <a:t>Teenuste kättesaadavuse vähenemine</a:t>
            </a:r>
            <a:r>
              <a:rPr lang="et-EE" altLang="et-EE" smtClean="0"/>
              <a:t>, kohaliku omavalitsuse kaugenemine elanikest </a:t>
            </a:r>
          </a:p>
          <a:p>
            <a:pPr lvl="1"/>
            <a:r>
              <a:rPr lang="et-EE" altLang="et-EE" b="1" smtClean="0"/>
              <a:t>Kohalike elanike poliitilise aktiivsuse vähenemine</a:t>
            </a:r>
            <a:r>
              <a:rPr lang="et-EE" altLang="et-EE" smtClean="0"/>
              <a:t> – kohalikel valimistel elanike häältel väiksem mõju kohalike asjade otsustamisel  </a:t>
            </a:r>
          </a:p>
          <a:p>
            <a:pPr lvl="1"/>
            <a:r>
              <a:rPr lang="et-EE" altLang="et-EE" b="1" smtClean="0"/>
              <a:t>Nõrgemad sidemed kohalike elanike, nende esindajate ja kohaliku omavalitsuste vahel</a:t>
            </a:r>
            <a:r>
              <a:rPr lang="et-EE" altLang="et-EE" smtClean="0"/>
              <a:t>- elanike otsekontaktid omavalitsusega ja nende esindajatega vähenevad.  </a:t>
            </a:r>
          </a:p>
          <a:p>
            <a:pPr lvl="1"/>
            <a:r>
              <a:rPr lang="et-EE" altLang="et-EE" b="1" smtClean="0"/>
              <a:t>Kohaliku identiteedi kadu</a:t>
            </a:r>
          </a:p>
          <a:p>
            <a:pPr lvl="1"/>
            <a:r>
              <a:rPr lang="et-EE" altLang="et-EE" b="1" smtClean="0"/>
              <a:t>Huvide konfliktid</a:t>
            </a:r>
            <a:r>
              <a:rPr lang="et-EE" altLang="et-EE" smtClean="0"/>
              <a:t> uue haldusüksuse sees ressursside kasutuse, teenuste pakkumise jms üle, kus peale jääb varasemalt suurema üksuse huvid </a:t>
            </a:r>
          </a:p>
          <a:p>
            <a:endParaRPr lang="et-EE" altLang="et-EE"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isu kohatäide 2"/>
          <p:cNvSpPr>
            <a:spLocks noGrp="1"/>
          </p:cNvSpPr>
          <p:nvPr>
            <p:ph idx="1"/>
          </p:nvPr>
        </p:nvSpPr>
        <p:spPr>
          <a:xfrm>
            <a:off x="838200" y="1171575"/>
            <a:ext cx="9867900" cy="5005388"/>
          </a:xfrm>
        </p:spPr>
        <p:txBody>
          <a:bodyPr/>
          <a:lstStyle/>
          <a:p>
            <a:r>
              <a:rPr lang="et-EE" altLang="et-EE" b="1" smtClean="0"/>
              <a:t>Ühinemiste mõju teaduskirjanduses avaldatud uuringute tulemustes</a:t>
            </a:r>
            <a:r>
              <a:rPr lang="et-EE" altLang="et-EE" smtClean="0"/>
              <a:t> (Tavares 2018): </a:t>
            </a:r>
          </a:p>
          <a:p>
            <a:pPr lvl="1"/>
            <a:r>
              <a:rPr lang="et-EE" altLang="et-EE" smtClean="0"/>
              <a:t>Mastaabisääst mõningates valdkondades (nt. valitsemiskulud) kuid kulude kasv teistes (nt. teenuste pakkumine) </a:t>
            </a:r>
          </a:p>
          <a:p>
            <a:pPr lvl="1"/>
            <a:r>
              <a:rPr lang="et-EE" altLang="et-EE" smtClean="0"/>
              <a:t>Suurim mastaabisääst saavutatud väikeste, ülimalt fragmenteerunud üksuste ühendamisel </a:t>
            </a:r>
          </a:p>
          <a:p>
            <a:pPr lvl="1"/>
            <a:r>
              <a:rPr lang="et-EE" altLang="et-EE" smtClean="0"/>
              <a:t>Teenuste pakkumise paranemine on leidnud osades uuringutes mõningat tõestust  </a:t>
            </a:r>
          </a:p>
          <a:p>
            <a:pPr lvl="1"/>
            <a:r>
              <a:rPr lang="et-EE" altLang="et-EE" smtClean="0"/>
              <a:t>Poliitilise osaluse, sh valimisaktiivsuse vähenemine </a:t>
            </a:r>
          </a:p>
          <a:p>
            <a:endParaRPr lang="et-EE" altLang="et-EE"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isu kohatäide 2"/>
          <p:cNvSpPr>
            <a:spLocks noGrp="1"/>
          </p:cNvSpPr>
          <p:nvPr>
            <p:ph idx="1"/>
          </p:nvPr>
        </p:nvSpPr>
        <p:spPr>
          <a:xfrm>
            <a:off x="430213" y="344488"/>
            <a:ext cx="9194800" cy="5378450"/>
          </a:xfrm>
        </p:spPr>
        <p:txBody>
          <a:bodyPr/>
          <a:lstStyle/>
          <a:p>
            <a:pPr marL="0" indent="0">
              <a:buFont typeface="Arial" panose="020B0604020202020204" pitchFamily="34" charset="0"/>
              <a:buNone/>
            </a:pPr>
            <a:r>
              <a:rPr lang="et-EE" altLang="et-EE" b="1" smtClean="0"/>
              <a:t>Euroopas kolm haldusterritoriaalsete reformide lainet </a:t>
            </a:r>
            <a:r>
              <a:rPr lang="et-EE" altLang="et-EE" smtClean="0"/>
              <a:t>(Swianiewicz et al 2017)</a:t>
            </a:r>
            <a:r>
              <a:rPr lang="et-EE" altLang="et-EE" b="1" smtClean="0"/>
              <a:t>:  </a:t>
            </a:r>
            <a:endParaRPr lang="et-EE" altLang="et-EE" smtClean="0"/>
          </a:p>
          <a:p>
            <a:pPr marL="0" indent="0">
              <a:buFont typeface="Arial" panose="020B0604020202020204" pitchFamily="34" charset="0"/>
              <a:buNone/>
            </a:pPr>
            <a:endParaRPr lang="et-EE" altLang="et-EE" smtClean="0"/>
          </a:p>
        </p:txBody>
      </p:sp>
      <p:sp>
        <p:nvSpPr>
          <p:cNvPr id="3" name="Sisu kohatäide 2"/>
          <p:cNvSpPr txBox="1">
            <a:spLocks/>
          </p:cNvSpPr>
          <p:nvPr/>
        </p:nvSpPr>
        <p:spPr bwMode="auto">
          <a:xfrm>
            <a:off x="379413" y="1239838"/>
            <a:ext cx="92964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t-EE" dirty="0" smtClean="0"/>
              <a:t>1990. aastate ja 2000. aastatel nii Lääne-kui </a:t>
            </a:r>
            <a:r>
              <a:rPr lang="et-EE" dirty="0" err="1" smtClean="0"/>
              <a:t>Ida-Euroopa</a:t>
            </a:r>
            <a:r>
              <a:rPr lang="et-EE" dirty="0" smtClean="0"/>
              <a:t> riikides alanud ja praeguseni </a:t>
            </a:r>
            <a:r>
              <a:rPr lang="et-EE" b="1" dirty="0" smtClean="0"/>
              <a:t>kestev haldusüksuste ühendamiste laine</a:t>
            </a:r>
            <a:r>
              <a:rPr lang="et-EE" dirty="0" smtClean="0"/>
              <a:t>, mis intensiivistus 2008.a. finantskriisi järgselt. Ühendamised toimusid riigiti nii järkjärguliste üksikute vabatahtlike või sunnitud ühendamiste lainetena kui ka ühekordse  radikaalse reformina või ka nende kombinatsioonidena (nt Eesti). </a:t>
            </a:r>
          </a:p>
          <a:p>
            <a:pPr marL="0" indent="0">
              <a:buFont typeface="Arial" panose="020B0604020202020204" pitchFamily="34" charset="0"/>
              <a:buNone/>
              <a:defRPr/>
            </a:pPr>
            <a:endParaRPr lang="et-EE" dirty="0" smtClean="0"/>
          </a:p>
          <a:p>
            <a:pPr marL="0" indent="0">
              <a:buFont typeface="Arial" panose="020B0604020202020204" pitchFamily="34" charset="0"/>
              <a:buNone/>
              <a:defRPr/>
            </a:pPr>
            <a:r>
              <a:rPr lang="et-EE" dirty="0" smtClean="0"/>
              <a:t>Peamisteks eesmärkideks kulude vähenemine, teenuste tagamine, ressursside ratsionaalsem kasutamine,  valitsemise ja otsuste protsesside ratsionaliseerimine koos erinevate ülesannete ümberjaotusega erinevate haldustasanditele.  </a:t>
            </a:r>
          </a:p>
          <a:p>
            <a:pPr>
              <a:defRPr/>
            </a:pPr>
            <a:endParaRPr lang="et-E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Sisu kohatäide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 y="2471738"/>
            <a:ext cx="9805988" cy="3810000"/>
          </a:xfrm>
        </p:spPr>
      </p:pic>
      <p:sp>
        <p:nvSpPr>
          <p:cNvPr id="16387" name="Ristkülik 2"/>
          <p:cNvSpPr>
            <a:spLocks noChangeArrowheads="1"/>
          </p:cNvSpPr>
          <p:nvPr/>
        </p:nvSpPr>
        <p:spPr bwMode="auto">
          <a:xfrm>
            <a:off x="723900" y="1323975"/>
            <a:ext cx="87757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t-EE" altLang="et-EE" sz="4000"/>
              <a:t>Mida saame selle aja jooksul mõõta ja kas mõõtmine midagi näitab või annab? </a:t>
            </a:r>
          </a:p>
        </p:txBody>
      </p:sp>
      <p:sp>
        <p:nvSpPr>
          <p:cNvPr id="16388" name="Ristkülik 4"/>
          <p:cNvSpPr>
            <a:spLocks noChangeArrowheads="1"/>
          </p:cNvSpPr>
          <p:nvPr/>
        </p:nvSpPr>
        <p:spPr bwMode="auto">
          <a:xfrm>
            <a:off x="4535488" y="5773738"/>
            <a:ext cx="7397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t-EE" altLang="et-EE" sz="2000" b="1">
                <a:solidFill>
                  <a:srgbClr val="000000"/>
                </a:solidFill>
                <a:ea typeface="Calibri" panose="020F0502020204030204" pitchFamily="34" charset="0"/>
                <a:cs typeface="Calibri" panose="020F0502020204030204" pitchFamily="34" charset="0"/>
              </a:rPr>
              <a:t>Elanike tihedus</a:t>
            </a:r>
            <a:endParaRPr lang="et-EE" altLang="et-EE" sz="2000" b="1"/>
          </a:p>
        </p:txBody>
      </p:sp>
      <p:sp>
        <p:nvSpPr>
          <p:cNvPr id="16389" name="TextBox 6"/>
          <p:cNvSpPr txBox="1">
            <a:spLocks noChangeArrowheads="1"/>
          </p:cNvSpPr>
          <p:nvPr/>
        </p:nvSpPr>
        <p:spPr bwMode="auto">
          <a:xfrm>
            <a:off x="441325" y="6096000"/>
            <a:ext cx="2690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t-EE" altLang="et-EE" sz="1800"/>
              <a:t>Autor: Jüri Lillemets MSI</a:t>
            </a:r>
          </a:p>
        </p:txBody>
      </p:sp>
      <p:sp>
        <p:nvSpPr>
          <p:cNvPr id="16390" name="Pealkiri 1"/>
          <p:cNvSpPr>
            <a:spLocks noGrp="1"/>
          </p:cNvSpPr>
          <p:nvPr>
            <p:ph type="title"/>
          </p:nvPr>
        </p:nvSpPr>
        <p:spPr>
          <a:xfrm>
            <a:off x="266700" y="298450"/>
            <a:ext cx="10515600" cy="1325563"/>
          </a:xfrm>
        </p:spPr>
        <p:txBody>
          <a:bodyPr/>
          <a:lstStyle/>
          <a:p>
            <a:r>
              <a:rPr lang="et-EE" altLang="et-EE" smtClean="0">
                <a:latin typeface="Arial" panose="020B0604020202020204" pitchFamily="34" charset="0"/>
                <a:cs typeface="Arial" panose="020B0604020202020204" pitchFamily="34" charset="0"/>
              </a:rPr>
              <a:t>Muutused – mõned rahvastikuga seotud väljakutsete illustratsioonid</a:t>
            </a:r>
            <a:br>
              <a:rPr lang="et-EE" altLang="et-EE" smtClean="0">
                <a:latin typeface="Arial" panose="020B0604020202020204" pitchFamily="34" charset="0"/>
                <a:cs typeface="Arial" panose="020B0604020202020204" pitchFamily="34" charset="0"/>
              </a:rPr>
            </a:br>
            <a:endParaRPr lang="et-EE" altLang="et-EE"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ealkiri 1"/>
          <p:cNvSpPr>
            <a:spLocks noGrp="1"/>
          </p:cNvSpPr>
          <p:nvPr>
            <p:ph type="title"/>
          </p:nvPr>
        </p:nvSpPr>
        <p:spPr/>
        <p:txBody>
          <a:bodyPr/>
          <a:lstStyle/>
          <a:p>
            <a:endParaRPr lang="et-EE" altLang="et-EE" smtClean="0"/>
          </a:p>
        </p:txBody>
      </p:sp>
      <p:pic>
        <p:nvPicPr>
          <p:cNvPr id="17411" name="Sisu kohatäide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33450" y="412750"/>
            <a:ext cx="6402388" cy="3219450"/>
          </a:xfrm>
        </p:spPr>
      </p:pic>
      <p:pic>
        <p:nvPicPr>
          <p:cNvPr id="17412" name="Pilt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98825" y="3494088"/>
            <a:ext cx="61912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istkülik 2"/>
          <p:cNvSpPr>
            <a:spLocks noChangeArrowheads="1"/>
          </p:cNvSpPr>
          <p:nvPr/>
        </p:nvSpPr>
        <p:spPr bwMode="auto">
          <a:xfrm>
            <a:off x="838200" y="3100388"/>
            <a:ext cx="4246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t-EE" altLang="et-EE" sz="1800">
                <a:solidFill>
                  <a:srgbClr val="000000"/>
                </a:solidFill>
                <a:ea typeface="Calibri" panose="020F0502020204030204" pitchFamily="34" charset="0"/>
                <a:cs typeface="Calibri" panose="020F0502020204030204" pitchFamily="34" charset="0"/>
              </a:rPr>
              <a:t>Sageduse kaart: Elanike arv ruutkilomeetril </a:t>
            </a:r>
            <a:endParaRPr lang="et-EE" altLang="et-EE" sz="1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Sisu kohatäide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90563" y="1571625"/>
            <a:ext cx="9067800" cy="4533900"/>
          </a:xfrm>
        </p:spPr>
      </p:pic>
      <p:sp>
        <p:nvSpPr>
          <p:cNvPr id="18435" name="Ristkülik 4"/>
          <p:cNvSpPr>
            <a:spLocks noChangeArrowheads="1"/>
          </p:cNvSpPr>
          <p:nvPr/>
        </p:nvSpPr>
        <p:spPr bwMode="auto">
          <a:xfrm>
            <a:off x="1371600" y="981075"/>
            <a:ext cx="7397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t-EE" altLang="et-EE" sz="2000" b="1">
                <a:solidFill>
                  <a:srgbClr val="000000"/>
                </a:solidFill>
                <a:ea typeface="Calibri" panose="020F0502020204030204" pitchFamily="34" charset="0"/>
                <a:cs typeface="Calibri" panose="020F0502020204030204" pitchFamily="34" charset="0"/>
              </a:rPr>
              <a:t>Elanike tihedus</a:t>
            </a:r>
            <a:endParaRPr lang="et-EE" altLang="et-EE" sz="2000"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ealkiri 1"/>
          <p:cNvSpPr>
            <a:spLocks noGrp="1"/>
          </p:cNvSpPr>
          <p:nvPr>
            <p:ph type="title"/>
          </p:nvPr>
        </p:nvSpPr>
        <p:spPr/>
        <p:txBody>
          <a:bodyPr/>
          <a:lstStyle/>
          <a:p>
            <a:r>
              <a:rPr lang="et-EE" altLang="et-EE" smtClean="0"/>
              <a:t>Näide Tartu linn enne ja nüüd!</a:t>
            </a:r>
          </a:p>
        </p:txBody>
      </p:sp>
      <p:pic>
        <p:nvPicPr>
          <p:cNvPr id="19459" name="Sisu kohatäide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93788" y="1500188"/>
            <a:ext cx="10172700" cy="4900612"/>
          </a:xfrm>
        </p:spPr>
      </p:pic>
      <p:pic>
        <p:nvPicPr>
          <p:cNvPr id="19460" name="Pil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5659438"/>
            <a:ext cx="43100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ealkiri 1"/>
          <p:cNvSpPr>
            <a:spLocks noGrp="1"/>
          </p:cNvSpPr>
          <p:nvPr>
            <p:ph type="title"/>
          </p:nvPr>
        </p:nvSpPr>
        <p:spPr>
          <a:xfrm>
            <a:off x="263525" y="115888"/>
            <a:ext cx="11090275" cy="1574800"/>
          </a:xfrm>
        </p:spPr>
        <p:txBody>
          <a:bodyPr/>
          <a:lstStyle/>
          <a:p>
            <a:r>
              <a:rPr lang="et-EE" altLang="et-EE" smtClean="0"/>
              <a:t>Näide Tartu Linna liitumisest Tähtvere vallaga</a:t>
            </a:r>
          </a:p>
        </p:txBody>
      </p:sp>
      <p:pic>
        <p:nvPicPr>
          <p:cNvPr id="20483" name="Sisu kohatäide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73125" y="1690688"/>
            <a:ext cx="9180513" cy="459105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ealkiri 1"/>
          <p:cNvSpPr>
            <a:spLocks noGrp="1"/>
          </p:cNvSpPr>
          <p:nvPr>
            <p:ph type="title"/>
          </p:nvPr>
        </p:nvSpPr>
        <p:spPr>
          <a:xfrm>
            <a:off x="596900" y="166688"/>
            <a:ext cx="10515600" cy="1325562"/>
          </a:xfrm>
        </p:spPr>
        <p:txBody>
          <a:bodyPr/>
          <a:lstStyle/>
          <a:p>
            <a:r>
              <a:rPr lang="et-EE" altLang="et-EE" smtClean="0"/>
              <a:t>Väljakutsed haldusreformi taustal </a:t>
            </a:r>
          </a:p>
        </p:txBody>
      </p:sp>
      <p:sp>
        <p:nvSpPr>
          <p:cNvPr id="21507" name="Sisu kohatäide 2"/>
          <p:cNvSpPr>
            <a:spLocks noGrp="1"/>
          </p:cNvSpPr>
          <p:nvPr>
            <p:ph idx="1"/>
          </p:nvPr>
        </p:nvSpPr>
        <p:spPr>
          <a:xfrm>
            <a:off x="325438" y="1323975"/>
            <a:ext cx="10458450" cy="4852988"/>
          </a:xfrm>
        </p:spPr>
        <p:txBody>
          <a:bodyPr/>
          <a:lstStyle/>
          <a:p>
            <a:r>
              <a:rPr lang="et-EE" altLang="et-EE" smtClean="0"/>
              <a:t>Kuidas tagada piirkondade tasakaalustatud areng, millised on tegurid mida peame mõjutama õigete meetoditega õigesti?</a:t>
            </a:r>
          </a:p>
          <a:p>
            <a:r>
              <a:rPr lang="et-EE" altLang="et-EE" smtClean="0"/>
              <a:t>Milles seisneks regiooni areng (kas peame oluliseks ainult teenusekulu efektiivsust või meil on ka regionaalarengu mõttes visioon?) </a:t>
            </a:r>
          </a:p>
          <a:p>
            <a:r>
              <a:rPr lang="et-EE" altLang="et-EE" smtClean="0"/>
              <a:t>Millised on meie võimalused arengute mõjutamisel? Kuidas teha valikuid nii, et piirkonnad areneksid?</a:t>
            </a:r>
          </a:p>
          <a:p>
            <a:r>
              <a:rPr lang="et-EE" altLang="et-EE" smtClean="0"/>
              <a:t>Kuidas saavutada tasakaal ettevõtluse arendamise ja kohalike elanike soovide vahel. Ettevõtlust on vaja aga kuidas seda teha targalt kogukonda arvestavalt?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ealkiri 1"/>
          <p:cNvSpPr>
            <a:spLocks noGrp="1"/>
          </p:cNvSpPr>
          <p:nvPr>
            <p:ph type="title"/>
          </p:nvPr>
        </p:nvSpPr>
        <p:spPr>
          <a:xfrm>
            <a:off x="785813" y="228600"/>
            <a:ext cx="10515600" cy="1325563"/>
          </a:xfrm>
        </p:spPr>
        <p:txBody>
          <a:bodyPr/>
          <a:lstStyle/>
          <a:p>
            <a:r>
              <a:rPr lang="et-EE" altLang="et-EE" smtClean="0"/>
              <a:t>Lõpetuseks</a:t>
            </a:r>
          </a:p>
        </p:txBody>
      </p:sp>
      <p:sp>
        <p:nvSpPr>
          <p:cNvPr id="3" name="Sisu kohatäide 2"/>
          <p:cNvSpPr>
            <a:spLocks noGrp="1"/>
          </p:cNvSpPr>
          <p:nvPr>
            <p:ph idx="1"/>
          </p:nvPr>
        </p:nvSpPr>
        <p:spPr>
          <a:xfrm>
            <a:off x="533400" y="1416050"/>
            <a:ext cx="10515600" cy="4351338"/>
          </a:xfrm>
        </p:spPr>
        <p:txBody>
          <a:bodyPr/>
          <a:lstStyle/>
          <a:p>
            <a:pPr>
              <a:defRPr/>
            </a:pPr>
            <a:r>
              <a:rPr lang="et-EE" dirty="0" smtClean="0"/>
              <a:t>Vara on anda hinnanguid tehtule</a:t>
            </a:r>
          </a:p>
          <a:p>
            <a:pPr>
              <a:defRPr/>
            </a:pPr>
            <a:r>
              <a:rPr lang="et-EE" dirty="0"/>
              <a:t>P</a:t>
            </a:r>
            <a:r>
              <a:rPr lang="et-EE" dirty="0" smtClean="0"/>
              <a:t>eaksime olema enam kaalutlevad, samas ka otsustavad</a:t>
            </a:r>
          </a:p>
          <a:p>
            <a:pPr>
              <a:defRPr/>
            </a:pPr>
            <a:r>
              <a:rPr lang="et-EE" dirty="0" smtClean="0"/>
              <a:t>Maapiirkondade arengule avaldab negatiivset mõju  jätkuv linnastumine ja elanike suundumine kiirema arenguga piirkondadesse</a:t>
            </a:r>
          </a:p>
          <a:p>
            <a:pPr marL="0" indent="0">
              <a:buFont typeface="Arial" panose="020B0604020202020204" pitchFamily="34" charset="0"/>
              <a:buNone/>
              <a:defRPr/>
            </a:pPr>
            <a:r>
              <a:rPr lang="et-EE" dirty="0" smtClean="0"/>
              <a:t>   Kuidas seda protsessi pidurdada või kas see on vajalik?</a:t>
            </a:r>
          </a:p>
          <a:p>
            <a:pPr>
              <a:defRPr/>
            </a:pPr>
            <a:r>
              <a:rPr lang="et-EE" dirty="0"/>
              <a:t>O</a:t>
            </a:r>
            <a:r>
              <a:rPr lang="et-EE" dirty="0" smtClean="0"/>
              <a:t>leme vananev ühiskond,  kuidas sellega kohaneda?</a:t>
            </a:r>
          </a:p>
          <a:p>
            <a:pPr>
              <a:defRPr/>
            </a:pPr>
            <a:r>
              <a:rPr lang="et-EE" dirty="0" smtClean="0"/>
              <a:t>Vajame sisulisemat koostööd ja majanduslikku ühistegevust</a:t>
            </a:r>
          </a:p>
          <a:p>
            <a:pPr>
              <a:defRPr/>
            </a:pPr>
            <a:r>
              <a:rPr lang="et-EE" dirty="0" smtClean="0"/>
              <a:t>Haldusreformi eesmärkide täitmiseks vaja professionaalseid  motiveeritud juhte ja otsustajaid, kes oskavad kuulata kogukonda</a:t>
            </a:r>
          </a:p>
          <a:p>
            <a:pPr>
              <a:defRPr/>
            </a:pPr>
            <a:r>
              <a:rPr lang="et-EE" dirty="0" smtClean="0"/>
              <a:t>Milliseks kujuneb näiteks Tartu positsioon Tallinna suhtes? </a:t>
            </a:r>
            <a:endParaRPr lang="et-E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ealkiri 1"/>
          <p:cNvSpPr>
            <a:spLocks noGrp="1"/>
          </p:cNvSpPr>
          <p:nvPr>
            <p:ph type="title"/>
          </p:nvPr>
        </p:nvSpPr>
        <p:spPr/>
        <p:txBody>
          <a:bodyPr/>
          <a:lstStyle/>
          <a:p>
            <a:pPr eaLnBrk="1" hangingPunct="1"/>
            <a:r>
              <a:rPr lang="et-EE" altLang="et-EE" smtClean="0">
                <a:latin typeface="Arial Black" panose="020B0A04020102020204" pitchFamily="34" charset="0"/>
              </a:rPr>
              <a:t>Teemad</a:t>
            </a:r>
          </a:p>
        </p:txBody>
      </p:sp>
      <p:sp>
        <p:nvSpPr>
          <p:cNvPr id="5123" name="Sisu kohatäide 2"/>
          <p:cNvSpPr>
            <a:spLocks noGrp="1"/>
          </p:cNvSpPr>
          <p:nvPr>
            <p:ph idx="1"/>
          </p:nvPr>
        </p:nvSpPr>
        <p:spPr/>
        <p:txBody>
          <a:bodyPr/>
          <a:lstStyle/>
          <a:p>
            <a:pPr marL="0" indent="0" eaLnBrk="1" hangingPunct="1">
              <a:buFont typeface="Arial" panose="020B0604020202020204" pitchFamily="34" charset="0"/>
              <a:buNone/>
            </a:pPr>
            <a:r>
              <a:rPr lang="et-EE" altLang="et-EE" smtClean="0">
                <a:latin typeface="Arial" panose="020B0604020202020204" pitchFamily="34" charset="0"/>
                <a:cs typeface="Arial" panose="020B0604020202020204" pitchFamily="34" charset="0"/>
              </a:rPr>
              <a:t>• Maapiirkondade areng: teoreetiline taust, lähenemised, käimasolevad muutused</a:t>
            </a:r>
          </a:p>
          <a:p>
            <a:pPr marL="0" indent="0" eaLnBrk="1" hangingPunct="1">
              <a:buFont typeface="Arial" panose="020B0604020202020204" pitchFamily="34" charset="0"/>
              <a:buNone/>
            </a:pPr>
            <a:r>
              <a:rPr lang="et-EE" altLang="et-EE" smtClean="0">
                <a:latin typeface="Arial" panose="020B0604020202020204" pitchFamily="34" charset="0"/>
                <a:cs typeface="Arial" panose="020B0604020202020204" pitchFamily="34" charset="0"/>
              </a:rPr>
              <a:t>• Haldusreformide taust – eesmärgid, trendid  Euroopas </a:t>
            </a:r>
          </a:p>
          <a:p>
            <a:pPr marL="0" indent="0" eaLnBrk="1" hangingPunct="1">
              <a:buFont typeface="Arial" panose="020B0604020202020204" pitchFamily="34" charset="0"/>
              <a:buNone/>
            </a:pPr>
            <a:r>
              <a:rPr lang="et-EE" altLang="et-EE" smtClean="0">
                <a:latin typeface="Arial" panose="020B0604020202020204" pitchFamily="34" charset="0"/>
                <a:cs typeface="Arial" panose="020B0604020202020204" pitchFamily="34" charset="0"/>
              </a:rPr>
              <a:t>• Muutused – mida me näeme! </a:t>
            </a:r>
          </a:p>
          <a:p>
            <a:pPr marL="0" indent="0" eaLnBrk="1" hangingPunct="1">
              <a:buFont typeface="Arial" panose="020B0604020202020204" pitchFamily="34" charset="0"/>
              <a:buNone/>
            </a:pPr>
            <a:r>
              <a:rPr lang="et-EE" altLang="et-EE" smtClean="0">
                <a:latin typeface="Arial" panose="020B0604020202020204" pitchFamily="34" charset="0"/>
                <a:cs typeface="Arial" panose="020B0604020202020204" pitchFamily="34" charset="0"/>
              </a:rPr>
              <a:t>• Väljakutsed maapiirkondadele haldusreformi taustal	</a:t>
            </a:r>
            <a:endParaRPr lang="et-EE" altLang="et-EE" smtClean="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a:xfrm>
            <a:off x="512763" y="774700"/>
            <a:ext cx="10515600" cy="5573713"/>
          </a:xfrm>
        </p:spPr>
        <p:txBody>
          <a:bodyPr/>
          <a:lstStyle/>
          <a:p>
            <a:pPr>
              <a:defRPr/>
            </a:pPr>
            <a:r>
              <a:rPr lang="et-EE" dirty="0" smtClean="0"/>
              <a:t>Tänan kaasa mõtlemast!</a:t>
            </a:r>
          </a:p>
          <a:p>
            <a:pPr>
              <a:defRPr/>
            </a:pPr>
            <a:endParaRPr lang="et-EE" dirty="0"/>
          </a:p>
          <a:p>
            <a:pPr>
              <a:defRPr/>
            </a:pPr>
            <a:endParaRPr lang="et-EE" dirty="0" smtClean="0"/>
          </a:p>
          <a:p>
            <a:pPr>
              <a:defRPr/>
            </a:pPr>
            <a:endParaRPr lang="et-EE" dirty="0"/>
          </a:p>
          <a:p>
            <a:pPr>
              <a:defRPr/>
            </a:pPr>
            <a:endParaRPr lang="et-EE" dirty="0" smtClean="0"/>
          </a:p>
          <a:p>
            <a:pPr marL="0" indent="0">
              <a:buFont typeface="Arial" panose="020B0604020202020204" pitchFamily="34" charset="0"/>
              <a:buNone/>
              <a:defRPr/>
            </a:pPr>
            <a:endParaRPr lang="et-EE" dirty="0" smtClean="0"/>
          </a:p>
          <a:p>
            <a:pPr marL="0" indent="0">
              <a:buFont typeface="Arial" panose="020B0604020202020204" pitchFamily="34" charset="0"/>
              <a:buNone/>
              <a:defRPr/>
            </a:pPr>
            <a:r>
              <a:rPr lang="et-EE" sz="2000" dirty="0" smtClean="0"/>
              <a:t>Professor, Rando Värnik </a:t>
            </a:r>
          </a:p>
          <a:p>
            <a:pPr marL="0" indent="0">
              <a:buFont typeface="Arial" panose="020B0604020202020204" pitchFamily="34" charset="0"/>
              <a:buNone/>
              <a:defRPr/>
            </a:pPr>
            <a:r>
              <a:rPr lang="et-EE" sz="2000" dirty="0" smtClean="0"/>
              <a:t>Maamajanduse ökonoomika õppetooli hoidja</a:t>
            </a:r>
          </a:p>
          <a:p>
            <a:pPr marL="0" indent="0">
              <a:buFont typeface="Arial" panose="020B0604020202020204" pitchFamily="34" charset="0"/>
              <a:buNone/>
              <a:defRPr/>
            </a:pPr>
            <a:r>
              <a:rPr lang="et-EE" sz="2000" dirty="0" smtClean="0"/>
              <a:t>Majandus- ja sotsiaalinstituut</a:t>
            </a:r>
          </a:p>
          <a:p>
            <a:pPr marL="0" indent="0">
              <a:buFont typeface="Arial" panose="020B0604020202020204" pitchFamily="34" charset="0"/>
              <a:buNone/>
              <a:defRPr/>
            </a:pPr>
            <a:r>
              <a:rPr lang="et-EE" sz="2000" dirty="0" smtClean="0"/>
              <a:t>rando.varnik@emu.ee</a:t>
            </a:r>
            <a:endParaRPr lang="et-EE"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ealkiri 1"/>
          <p:cNvSpPr>
            <a:spLocks noGrp="1"/>
          </p:cNvSpPr>
          <p:nvPr>
            <p:ph type="title"/>
          </p:nvPr>
        </p:nvSpPr>
        <p:spPr/>
        <p:txBody>
          <a:bodyPr/>
          <a:lstStyle/>
          <a:p>
            <a:r>
              <a:rPr lang="et-EE" altLang="et-EE" b="1" smtClean="0"/>
              <a:t>Maapiirkondade areng ja peamised lähenemised sellele </a:t>
            </a:r>
          </a:p>
        </p:txBody>
      </p:sp>
      <p:sp>
        <p:nvSpPr>
          <p:cNvPr id="5123" name="Sisu kohatäide 2"/>
          <p:cNvSpPr>
            <a:spLocks noGrp="1"/>
          </p:cNvSpPr>
          <p:nvPr>
            <p:ph idx="1"/>
          </p:nvPr>
        </p:nvSpPr>
        <p:spPr>
          <a:xfrm>
            <a:off x="449263" y="2236788"/>
            <a:ext cx="9625012" cy="3940175"/>
          </a:xfrm>
        </p:spPr>
        <p:txBody>
          <a:bodyPr/>
          <a:lstStyle/>
          <a:p>
            <a:pPr>
              <a:defRPr/>
            </a:pPr>
            <a:r>
              <a:rPr lang="et-EE" altLang="et-EE" dirty="0" smtClean="0"/>
              <a:t>Maapiirkondade areng  - sõltub omavahel </a:t>
            </a:r>
            <a:r>
              <a:rPr lang="et-EE" altLang="et-EE" dirty="0" err="1" smtClean="0"/>
              <a:t>vastasmõjus</a:t>
            </a:r>
            <a:r>
              <a:rPr lang="et-EE" altLang="et-EE" dirty="0" smtClean="0"/>
              <a:t> </a:t>
            </a:r>
            <a:r>
              <a:rPr lang="et-EE" altLang="et-EE" dirty="0" smtClean="0"/>
              <a:t>olevatest protsessidest, mille mõjutamine on keeruline ja nõuab </a:t>
            </a:r>
            <a:r>
              <a:rPr lang="et-EE" altLang="et-EE" b="1" dirty="0" smtClean="0"/>
              <a:t>koordineeritud koostööd</a:t>
            </a:r>
            <a:r>
              <a:rPr lang="et-EE" altLang="et-EE" dirty="0" smtClean="0"/>
              <a:t>, aega ja ressursse. </a:t>
            </a:r>
          </a:p>
          <a:p>
            <a:pPr marL="0" indent="0">
              <a:buFont typeface="Arial" panose="020B0604020202020204" pitchFamily="34" charset="0"/>
              <a:buNone/>
              <a:defRPr/>
            </a:pPr>
            <a:endParaRPr lang="et-EE" altLang="et-EE" dirty="0" smtClean="0"/>
          </a:p>
          <a:p>
            <a:pPr>
              <a:defRPr/>
            </a:pPr>
            <a:r>
              <a:rPr lang="et-EE" altLang="et-EE" dirty="0" smtClean="0"/>
              <a:t>Eduvõimalused ei sõltu  olemasolevatest materiaalsete ressursside kvantiteedist ja kvaliteedist, vaid oluliselt ka </a:t>
            </a:r>
            <a:r>
              <a:rPr lang="et-EE" altLang="et-EE" b="1" dirty="0" smtClean="0"/>
              <a:t>majandus- ja sotsiaalsuhete rikkusest</a:t>
            </a:r>
            <a:r>
              <a:rPr lang="et-EE" altLang="et-EE" dirty="0" smtClean="0"/>
              <a:t>, eriti olukorras kus kapital on mobiilne (</a:t>
            </a:r>
            <a:r>
              <a:rPr lang="et-EE" altLang="et-EE" dirty="0" err="1" smtClean="0"/>
              <a:t>Capella</a:t>
            </a:r>
            <a:r>
              <a:rPr lang="et-EE" altLang="et-EE" dirty="0" smtClean="0"/>
              <a:t> 2007)</a:t>
            </a:r>
          </a:p>
          <a:p>
            <a:pPr>
              <a:defRPr/>
            </a:pPr>
            <a:endParaRPr lang="et-EE" altLang="et-EE"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isu kohatäide 2"/>
          <p:cNvSpPr>
            <a:spLocks noGrp="1"/>
          </p:cNvSpPr>
          <p:nvPr>
            <p:ph idx="1"/>
          </p:nvPr>
        </p:nvSpPr>
        <p:spPr>
          <a:xfrm>
            <a:off x="812800" y="1019175"/>
            <a:ext cx="9412288" cy="4525963"/>
          </a:xfrm>
        </p:spPr>
        <p:txBody>
          <a:bodyPr/>
          <a:lstStyle/>
          <a:p>
            <a:pPr>
              <a:defRPr/>
            </a:pPr>
            <a:r>
              <a:rPr lang="et-EE" altLang="et-EE" dirty="0" smtClean="0"/>
              <a:t>Põllumajanduse roll maamajanduses ja elanike tööhõives on vähenenud, aga samas on ta </a:t>
            </a:r>
            <a:r>
              <a:rPr lang="et-EE" altLang="et-EE" b="1" dirty="0" smtClean="0"/>
              <a:t>jätkuvalt peamine maa- ja veekasutuse,  looduskeskkonna mõjutaja, toiduohutuse ja toiduga kindlustatuse jms mõjutaja. </a:t>
            </a:r>
          </a:p>
          <a:p>
            <a:pPr marL="0" indent="0">
              <a:buFont typeface="Arial" panose="020B0604020202020204" pitchFamily="34" charset="0"/>
              <a:buNone/>
              <a:defRPr/>
            </a:pPr>
            <a:endParaRPr lang="et-EE" altLang="et-EE" dirty="0" smtClean="0"/>
          </a:p>
          <a:p>
            <a:pPr>
              <a:defRPr/>
            </a:pPr>
            <a:r>
              <a:rPr lang="et-EE" altLang="et-EE" dirty="0" smtClean="0"/>
              <a:t>Peamise arengutrendina mõjutavad maapiirkondade kogukondi, omavalitsusi ja maamajandust globaliseerumine, rahvastiku muutused, uued tehnoloogiad, </a:t>
            </a:r>
            <a:r>
              <a:rPr lang="et-EE" altLang="et-EE" b="1" dirty="0" smtClean="0"/>
              <a:t>sh mitte ainult IKT, vaid ka loodusvarade, toiduainete, energia jms töötlemisega seotud tehnoloogiad, kliimamuutuse jms trendid. </a:t>
            </a:r>
          </a:p>
          <a:p>
            <a:pPr>
              <a:defRPr/>
            </a:pPr>
            <a:endParaRPr lang="et-EE" altLang="et-EE"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isu kohatäide 2"/>
          <p:cNvSpPr>
            <a:spLocks noGrp="1"/>
          </p:cNvSpPr>
          <p:nvPr>
            <p:ph idx="1"/>
          </p:nvPr>
        </p:nvSpPr>
        <p:spPr>
          <a:xfrm>
            <a:off x="187325" y="1139825"/>
            <a:ext cx="10515600" cy="4351338"/>
          </a:xfrm>
        </p:spPr>
        <p:txBody>
          <a:bodyPr/>
          <a:lstStyle/>
          <a:p>
            <a:r>
              <a:rPr lang="et-EE" altLang="et-EE" smtClean="0"/>
              <a:t>Neoendoneegne areng- rõhk kohalikul tasandil, kohalike osapoole ja ressursside oskuslikul kasutamisel maapiirkonna arenguks</a:t>
            </a:r>
          </a:p>
          <a:p>
            <a:r>
              <a:rPr lang="et-EE" altLang="et-EE" smtClean="0"/>
              <a:t>Sarnaselt arengupoliitikates rõhk „tagasipöördumisele kohalikule tasandile“ (OECD 2008), et  </a:t>
            </a:r>
          </a:p>
          <a:p>
            <a:pPr lvl="1"/>
            <a:r>
              <a:rPr lang="et-EE" altLang="et-EE" smtClean="0"/>
              <a:t>kohalike struktuuride ja protsesside abil globaliseerumise positiivseid külgi maksimeerida  ja negatiivsete külgi minimeerida, </a:t>
            </a:r>
          </a:p>
          <a:p>
            <a:pPr lvl="1"/>
            <a:r>
              <a:rPr lang="et-EE" altLang="et-EE" smtClean="0"/>
              <a:t>kasutada ära kohalike tootmissüsteemide dünaamilisust,</a:t>
            </a:r>
          </a:p>
          <a:p>
            <a:pPr lvl="1"/>
            <a:r>
              <a:rPr lang="et-EE" altLang="et-EE" smtClean="0"/>
              <a:t>rohkem tähelepanu pöörata sotsiaalsetele külgedele ja kohaliku sotsiaalse kapitali  kujundamisele, </a:t>
            </a:r>
          </a:p>
          <a:p>
            <a:pPr lvl="1"/>
            <a:r>
              <a:rPr lang="et-EE" altLang="et-EE" smtClean="0"/>
              <a:t>suurem vajadus tähelepanu pöörata </a:t>
            </a:r>
            <a:r>
              <a:rPr lang="et-EE" altLang="et-EE" b="1" smtClean="0"/>
              <a:t>loodavate töökohtade kvaliteedile ja oskuste omandamisele ning nende seostele kohalike arengutrajektooridega</a:t>
            </a:r>
            <a:r>
              <a:rPr lang="et-EE" altLang="et-EE" smtClean="0"/>
              <a:t>. </a:t>
            </a:r>
          </a:p>
          <a:p>
            <a:endParaRPr lang="et-EE" altLang="et-EE"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isu kohatäide 2"/>
          <p:cNvSpPr>
            <a:spLocks noGrp="1"/>
          </p:cNvSpPr>
          <p:nvPr>
            <p:ph idx="1"/>
          </p:nvPr>
        </p:nvSpPr>
        <p:spPr>
          <a:xfrm>
            <a:off x="265113" y="881063"/>
            <a:ext cx="9885362" cy="4605337"/>
          </a:xfrm>
        </p:spPr>
        <p:txBody>
          <a:bodyPr/>
          <a:lstStyle/>
          <a:p>
            <a:pPr marL="0" indent="0">
              <a:buFont typeface="Arial" panose="020B0604020202020204" pitchFamily="34" charset="0"/>
              <a:buNone/>
              <a:defRPr/>
            </a:pPr>
            <a:r>
              <a:rPr lang="et-EE" altLang="et-EE" dirty="0" smtClean="0"/>
              <a:t>Kohaliku arengu saavutamisel on </a:t>
            </a:r>
            <a:r>
              <a:rPr lang="et-EE" altLang="et-EE" b="1" dirty="0" smtClean="0"/>
              <a:t>„võtmeteguriteks“ </a:t>
            </a:r>
            <a:r>
              <a:rPr lang="et-EE" altLang="et-EE" dirty="0" smtClean="0"/>
              <a:t>(OECD 2001): </a:t>
            </a:r>
          </a:p>
          <a:p>
            <a:pPr marL="0" indent="0">
              <a:buFont typeface="Arial" panose="020B0604020202020204" pitchFamily="34" charset="0"/>
              <a:buNone/>
              <a:defRPr/>
            </a:pPr>
            <a:endParaRPr lang="et-EE" altLang="et-EE" dirty="0" smtClean="0"/>
          </a:p>
          <a:p>
            <a:pPr lvl="1">
              <a:defRPr/>
            </a:pPr>
            <a:r>
              <a:rPr lang="et-EE" altLang="et-EE" b="1" dirty="0" smtClean="0"/>
              <a:t>Kohalike osapoolte tegevus  </a:t>
            </a:r>
            <a:r>
              <a:rPr lang="et-EE" altLang="et-EE" dirty="0" smtClean="0"/>
              <a:t>– kohalikud tegijad aktiviseeritakse läbi kohalike initsiatiivide ja nende abil luuakse uusi tegevusplaane, ressursse ja arendatakse uusi kompetentse. Põhinedes kohalike elanike ideedele, energiale ja panusele on kohalike osapoolte panuse abil valminud kohalikud arengukavad arengu katalüsaatorid. </a:t>
            </a:r>
          </a:p>
          <a:p>
            <a:pPr marL="457200" lvl="1" indent="0">
              <a:buFont typeface="Arial" panose="020B0604020202020204" pitchFamily="34" charset="0"/>
              <a:buNone/>
              <a:defRPr/>
            </a:pPr>
            <a:endParaRPr lang="et-EE" altLang="et-EE" dirty="0" smtClean="0"/>
          </a:p>
          <a:p>
            <a:pPr lvl="1">
              <a:defRPr/>
            </a:pPr>
            <a:r>
              <a:rPr lang="et-EE" altLang="et-EE" b="1" dirty="0" smtClean="0"/>
              <a:t>Kohalikud teadmised kohalikest ressurssidest  ja  nende potentsiaalist </a:t>
            </a:r>
            <a:r>
              <a:rPr lang="et-EE" altLang="et-EE" dirty="0" smtClean="0"/>
              <a:t>– kohalik tegevus põhineb kohalike vajadustele. Kohalikud osapooled on teadlikud kohalikest vajadustest ja võimalustest ning nende osalus aitab välja kujundada arengustrateegiaid ja tegevusi mis pakuvad konkreetseid lahendusi vajalikes valdkondades ning samaaegselt annavad nad tagasisidet seniste tegevuste efektiivsusele.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isu kohatäide 2"/>
          <p:cNvSpPr>
            <a:spLocks noGrp="1"/>
          </p:cNvSpPr>
          <p:nvPr>
            <p:ph idx="1"/>
          </p:nvPr>
        </p:nvSpPr>
        <p:spPr>
          <a:xfrm>
            <a:off x="838200" y="1196975"/>
            <a:ext cx="9551988" cy="4979988"/>
          </a:xfrm>
        </p:spPr>
        <p:txBody>
          <a:bodyPr/>
          <a:lstStyle/>
          <a:p>
            <a:pPr lvl="1"/>
            <a:r>
              <a:rPr lang="et-EE" altLang="et-EE" b="1" smtClean="0"/>
              <a:t>Kohalikud struktuurid ja nendele põhinev arenguvõimalusi loov keskkond </a:t>
            </a:r>
            <a:r>
              <a:rPr lang="et-EE" altLang="et-EE" smtClean="0"/>
              <a:t>– kohalikud struktuurid loovad aluse integreeritud lähenemisele, mis kombineerib erinevaid meetmeid, rahastusallikaid maksimaalse efektiivsuse saavutamiseks. Koordineeritud poliitika aitab kaasa töötuse, vaesuse, sotsiaalse tõrjutuse põhjustega tegelemisele. </a:t>
            </a:r>
          </a:p>
          <a:p>
            <a:endParaRPr lang="et-EE" altLang="et-EE"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ealkiri 1"/>
          <p:cNvSpPr>
            <a:spLocks noGrp="1"/>
          </p:cNvSpPr>
          <p:nvPr>
            <p:ph type="title"/>
          </p:nvPr>
        </p:nvSpPr>
        <p:spPr>
          <a:xfrm>
            <a:off x="704850" y="0"/>
            <a:ext cx="10515600" cy="1135063"/>
          </a:xfrm>
        </p:spPr>
        <p:txBody>
          <a:bodyPr/>
          <a:lstStyle/>
          <a:p>
            <a:r>
              <a:rPr lang="et-EE" altLang="et-EE" b="1" smtClean="0"/>
              <a:t>Haldusreformid: taust ja trendid </a:t>
            </a:r>
            <a:endParaRPr lang="et-EE" altLang="et-EE" smtClean="0"/>
          </a:p>
        </p:txBody>
      </p:sp>
      <p:sp>
        <p:nvSpPr>
          <p:cNvPr id="11267" name="Sisu kohatäide 2"/>
          <p:cNvSpPr>
            <a:spLocks noGrp="1"/>
          </p:cNvSpPr>
          <p:nvPr>
            <p:ph idx="1"/>
          </p:nvPr>
        </p:nvSpPr>
        <p:spPr>
          <a:xfrm>
            <a:off x="620713" y="1209675"/>
            <a:ext cx="9602787" cy="4560888"/>
          </a:xfrm>
        </p:spPr>
        <p:txBody>
          <a:bodyPr/>
          <a:lstStyle/>
          <a:p>
            <a:r>
              <a:rPr lang="et-EE" altLang="et-EE" smtClean="0"/>
              <a:t>Haldusreformid on tüüpiliselt enam puudutanud just maapiirkondade haldusüksusi tulenevalt nii rahvastiku ümber paiknemisest viimase sajandi jooksul kui maamajanduses toimunud muutustest</a:t>
            </a:r>
          </a:p>
          <a:p>
            <a:r>
              <a:rPr lang="et-EE" altLang="et-EE" b="1" smtClean="0"/>
              <a:t>Peamised argumendid haldusüksuste ühendamiste poolt</a:t>
            </a:r>
            <a:r>
              <a:rPr lang="et-EE" altLang="et-EE" smtClean="0"/>
              <a:t> (Swianiewicz et al 2017)</a:t>
            </a:r>
            <a:r>
              <a:rPr lang="et-EE" altLang="et-EE" b="1" smtClean="0"/>
              <a:t>:</a:t>
            </a:r>
            <a:r>
              <a:rPr lang="et-EE" altLang="et-EE" smtClean="0"/>
              <a:t> </a:t>
            </a:r>
          </a:p>
          <a:p>
            <a:pPr lvl="1"/>
            <a:r>
              <a:rPr lang="et-EE" altLang="et-EE" b="1" smtClean="0"/>
              <a:t>Mastaabisääst ja suurem sünergia</a:t>
            </a:r>
            <a:r>
              <a:rPr lang="et-EE" altLang="et-EE" smtClean="0"/>
              <a:t>- kulude vähendamine, parem võimekus oma ülesannete täitmisel.</a:t>
            </a:r>
          </a:p>
          <a:p>
            <a:pPr lvl="1"/>
            <a:r>
              <a:rPr lang="et-EE" altLang="et-EE" b="1" smtClean="0"/>
              <a:t>Negatiivsed rahvastikutrendid</a:t>
            </a:r>
            <a:r>
              <a:rPr lang="et-EE" altLang="et-EE" smtClean="0"/>
              <a:t>- väikeste haldusüksute rahvastiku jätkuv vähenemine, teenuste kulukus elaniku kohta  ning haldusüsksute vähenev võimekus nendes oludes nendele pandud ülesandeid täita ja teenuseid oma elanikele tagada.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isu kohatäide 2"/>
          <p:cNvSpPr>
            <a:spLocks noGrp="1"/>
          </p:cNvSpPr>
          <p:nvPr>
            <p:ph idx="1"/>
          </p:nvPr>
        </p:nvSpPr>
        <p:spPr>
          <a:xfrm>
            <a:off x="0" y="377825"/>
            <a:ext cx="10515600" cy="5383213"/>
          </a:xfrm>
        </p:spPr>
        <p:txBody>
          <a:bodyPr/>
          <a:lstStyle/>
          <a:p>
            <a:pPr lvl="1"/>
            <a:r>
              <a:rPr lang="et-EE" altLang="et-EE" b="1" smtClean="0"/>
              <a:t>Vajadus ajakohastada administratiivjaotust</a:t>
            </a:r>
            <a:r>
              <a:rPr lang="et-EE" altLang="et-EE" smtClean="0"/>
              <a:t> asustusüksuste, IT ja transpordi võrgu arenguga- omavalitsuste piirid on jäänud ajale jalgu ning mitmed varasemalt eraldiseisevad asustusüksused on kokku kasvanud uuteks funktsionaalseteks üksusteks ja/või elanike arvu muutuste ja infrastruktuuri arengute tõttu varasem haldusjaotus ei vasta enam kohalikele vajadustele. </a:t>
            </a:r>
          </a:p>
          <a:p>
            <a:pPr lvl="1"/>
            <a:r>
              <a:rPr lang="et-EE" altLang="et-EE" b="1" smtClean="0"/>
              <a:t>Mitmekülgsete teenuste parem pakkumisvõimekus</a:t>
            </a:r>
            <a:r>
              <a:rPr lang="et-EE" altLang="et-EE" smtClean="0"/>
              <a:t>- suuremad haldusüksused peaksid olema võimelised paremini pakkuma avalikke teenuseid, sh </a:t>
            </a:r>
          </a:p>
          <a:p>
            <a:pPr lvl="2"/>
            <a:r>
              <a:rPr lang="et-EE" altLang="et-EE" smtClean="0"/>
              <a:t>on neil parem võimekus olemasolevate ja uute funktsioonide täitmisel, </a:t>
            </a:r>
          </a:p>
          <a:p>
            <a:pPr lvl="2"/>
            <a:r>
              <a:rPr lang="et-EE" altLang="et-EE" smtClean="0"/>
              <a:t>parem võimekus väliste finantseerimisallikate leidmisel (investeeringud, EL struktuurifondide rahastus jms), </a:t>
            </a:r>
          </a:p>
          <a:p>
            <a:pPr lvl="2"/>
            <a:r>
              <a:rPr lang="et-EE" altLang="et-EE" smtClean="0"/>
              <a:t>kohaliku administratsiooni professionaliseerumine, sest haldusüksused on võimekamad palkama kõrgema haridusega ning paremate oskustega töötajaid,</a:t>
            </a:r>
          </a:p>
          <a:p>
            <a:pPr lvl="2"/>
            <a:r>
              <a:rPr lang="et-EE" altLang="et-EE" smtClean="0"/>
              <a:t>suuremaid  üksusi iseloomustavad tüüpiliselt mitmekesisem ettevõtlus  ja sissetulekuallikad, mille tulemusena on nende maksubaas stabiilsem ning nad peavad paremini vastu välistele majanduslikele jm šokkidele. </a:t>
            </a:r>
          </a:p>
          <a:p>
            <a:endParaRPr lang="et-EE" altLang="et-EE"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1034</TotalTime>
  <Words>1059</Words>
  <Application>Microsoft Office PowerPoint</Application>
  <PresentationFormat>Widescreen</PresentationFormat>
  <Paragraphs>91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Arial</vt:lpstr>
      <vt:lpstr>Calibri Light</vt:lpstr>
      <vt:lpstr>Arial Black</vt:lpstr>
      <vt:lpstr>Office'i kujundus</vt:lpstr>
      <vt:lpstr>Haldusreformi võimalikest mõjudest maaelu arengule </vt:lpstr>
      <vt:lpstr>Teemad</vt:lpstr>
      <vt:lpstr>Maapiirkondade areng ja peamised lähenemised sellele </vt:lpstr>
      <vt:lpstr>PowerPoint Presentation</vt:lpstr>
      <vt:lpstr>PowerPoint Presentation</vt:lpstr>
      <vt:lpstr>PowerPoint Presentation</vt:lpstr>
      <vt:lpstr>PowerPoint Presentation</vt:lpstr>
      <vt:lpstr>Haldusreformid: taust ja trendid </vt:lpstr>
      <vt:lpstr>PowerPoint Presentation</vt:lpstr>
      <vt:lpstr>PowerPoint Presentation</vt:lpstr>
      <vt:lpstr>PowerPoint Presentation</vt:lpstr>
      <vt:lpstr>PowerPoint Presentation</vt:lpstr>
      <vt:lpstr>Muutused – mõned rahvastikuga seotud väljakutsete illustratsioonid </vt:lpstr>
      <vt:lpstr>PowerPoint Presentation</vt:lpstr>
      <vt:lpstr>PowerPoint Presentation</vt:lpstr>
      <vt:lpstr>Näide Tartu linn enne ja nüüd!</vt:lpstr>
      <vt:lpstr>Näide Tartu Linna liitumisest Tähtvere vallaga</vt:lpstr>
      <vt:lpstr>Väljakutsed haldusreformi taustal </vt:lpstr>
      <vt:lpstr>Lõpetuseks</vt:lpstr>
      <vt:lpstr>PowerPoint Presentation</vt:lpstr>
    </vt:vector>
  </TitlesOfParts>
  <Company>EMU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PEALKIRI</dc:title>
  <dc:creator>Marge Kohtla</dc:creator>
  <cp:lastModifiedBy>Sulev Valner</cp:lastModifiedBy>
  <cp:revision>93</cp:revision>
  <cp:lastPrinted>2018-11-07T12:28:09Z</cp:lastPrinted>
  <dcterms:created xsi:type="dcterms:W3CDTF">2016-12-13T13:14:32Z</dcterms:created>
  <dcterms:modified xsi:type="dcterms:W3CDTF">2018-11-09T06:00:23Z</dcterms:modified>
</cp:coreProperties>
</file>