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452" r:id="rId2"/>
    <p:sldId id="731" r:id="rId3"/>
    <p:sldId id="775" r:id="rId4"/>
    <p:sldId id="736" r:id="rId5"/>
    <p:sldId id="726" r:id="rId6"/>
    <p:sldId id="774" r:id="rId7"/>
    <p:sldId id="738" r:id="rId8"/>
    <p:sldId id="699" r:id="rId9"/>
    <p:sldId id="755" r:id="rId10"/>
    <p:sldId id="776" r:id="rId11"/>
    <p:sldId id="757" r:id="rId12"/>
    <p:sldId id="777" r:id="rId13"/>
    <p:sldId id="778" r:id="rId14"/>
    <p:sldId id="759" r:id="rId15"/>
  </p:sldIdLst>
  <p:sldSz cx="9144000" cy="6858000" type="screen4x3"/>
  <p:notesSz cx="6797675" cy="9926638"/>
  <p:defaultTextStyle>
    <a:defPPr>
      <a:defRPr lang="et-E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Vaikejaotis" id="{96DAF7DB-B1E9-4073-BA7E-8471105D9072}">
          <p14:sldIdLst>
            <p14:sldId id="452"/>
          </p14:sldIdLst>
        </p14:section>
        <p14:section name="Tiitlita jaotis" id="{03B9BF62-1E1A-4A66-AFB6-527813E3CF5A}">
          <p14:sldIdLst>
            <p14:sldId id="731"/>
            <p14:sldId id="775"/>
            <p14:sldId id="736"/>
            <p14:sldId id="726"/>
            <p14:sldId id="774"/>
            <p14:sldId id="738"/>
            <p14:sldId id="699"/>
            <p14:sldId id="755"/>
            <p14:sldId id="776"/>
            <p14:sldId id="757"/>
            <p14:sldId id="777"/>
            <p14:sldId id="778"/>
            <p14:sldId id="7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F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2" autoAdjust="0"/>
    <p:restoredTop sz="95971" autoAdjust="0"/>
  </p:normalViewPr>
  <p:slideViewPr>
    <p:cSldViewPr>
      <p:cViewPr varScale="1">
        <p:scale>
          <a:sx n="119" d="100"/>
          <a:sy n="119" d="100"/>
        </p:scale>
        <p:origin x="136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44"/>
    </p:cViewPr>
  </p:sorterViewPr>
  <p:notesViewPr>
    <p:cSldViewPr>
      <p:cViewPr varScale="1">
        <p:scale>
          <a:sx n="64" d="100"/>
          <a:sy n="64" d="100"/>
        </p:scale>
        <p:origin x="-3402" y="-114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5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728" y="0"/>
            <a:ext cx="294635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066B5-38A3-4C99-B6A4-B5618C557CDE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959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728" y="9428959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4259B-DEF5-4242-A043-CC82BED97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69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wrap="square" lIns="92620" tIns="46310" rIns="92620" bIns="4631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wrap="square" lIns="92620" tIns="46310" rIns="92620" bIns="4631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48353CBA-1DBA-4A3B-B12F-A936C02D679D}" type="datetimeFigureOut">
              <a:rPr lang="et-EE"/>
              <a:pPr/>
              <a:t>12.11.2018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20" tIns="46310" rIns="92620" bIns="46310" rtlCol="0" anchor="ctr"/>
          <a:lstStyle/>
          <a:p>
            <a:pPr lvl="0"/>
            <a:endParaRPr lang="et-EE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wrap="square" lIns="92620" tIns="46310" rIns="92620" bIns="4631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wrap="square" lIns="92620" tIns="46310" rIns="92620" bIns="4631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wrap="square" lIns="92620" tIns="46310" rIns="92620" bIns="4631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69F583B-7108-436A-9B73-54D04AB6EC72}" type="slidenum">
              <a:rPr lang="et-EE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51789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CBA460F-A720-4991-BC55-77B624C3604B}" type="slidenum">
              <a:rPr lang="et-EE"/>
              <a:pPr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612642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583B-7108-436A-9B73-54D04AB6EC72}" type="slidenum">
              <a:rPr lang="et-EE" smtClean="0"/>
              <a:pPr/>
              <a:t>10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908959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583B-7108-436A-9B73-54D04AB6EC72}" type="slidenum">
              <a:rPr lang="et-EE" smtClean="0"/>
              <a:pPr/>
              <a:t>11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974550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583B-7108-436A-9B73-54D04AB6EC72}" type="slidenum">
              <a:rPr lang="et-EE" smtClean="0"/>
              <a:pPr/>
              <a:t>12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974550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583B-7108-436A-9B73-54D04AB6EC72}" type="slidenum">
              <a:rPr lang="et-EE" smtClean="0"/>
              <a:pPr/>
              <a:t>13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974550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583B-7108-436A-9B73-54D04AB6EC72}" type="slidenum">
              <a:rPr lang="et-EE" smtClean="0"/>
              <a:pPr/>
              <a:t>14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97455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583B-7108-436A-9B73-54D04AB6EC72}" type="slidenum">
              <a:rPr lang="et-EE" smtClean="0"/>
              <a:pPr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97455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583B-7108-436A-9B73-54D04AB6EC72}" type="slidenum">
              <a:rPr lang="et-EE" smtClean="0"/>
              <a:pPr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97455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583B-7108-436A-9B73-54D04AB6EC72}" type="slidenum">
              <a:rPr lang="et-EE" smtClean="0"/>
              <a:pPr/>
              <a:t>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466858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583B-7108-436A-9B73-54D04AB6EC72}" type="slidenum">
              <a:rPr lang="et-EE" smtClean="0"/>
              <a:pPr/>
              <a:t>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55144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583B-7108-436A-9B73-54D04AB6EC72}" type="slidenum">
              <a:rPr lang="et-EE" smtClean="0"/>
              <a:pPr/>
              <a:t>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974550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583B-7108-436A-9B73-54D04AB6EC72}" type="slidenum">
              <a:rPr lang="et-EE" smtClean="0"/>
              <a:pPr/>
              <a:t>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974550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583B-7108-436A-9B73-54D04AB6EC72}" type="slidenum">
              <a:rPr lang="et-EE" smtClean="0"/>
              <a:pPr/>
              <a:t>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974550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583B-7108-436A-9B73-54D04AB6EC72}" type="slidenum">
              <a:rPr lang="et-EE" smtClean="0"/>
              <a:pPr/>
              <a:t>9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90895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0232" y="2130425"/>
            <a:ext cx="6457968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14612" y="4143380"/>
            <a:ext cx="5629292" cy="14001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BD60EB-4C4A-4DA6-9654-CAC6D574FDE8}" type="datetime1">
              <a:rPr lang="et-EE"/>
              <a:pPr/>
              <a:t>12.11.2018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AF23A-B651-4201-91B6-7D50798BC253}" type="slidenum">
              <a:rPr lang="et-EE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85918" y="1600200"/>
            <a:ext cx="6900882" cy="4525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727D9-C0AF-4664-A1C4-9DBD088990CF}" type="datetime1">
              <a:rPr lang="et-EE"/>
              <a:pPr/>
              <a:t>12.11.2018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0D98B-D142-4596-8489-08013165FA93}" type="slidenum">
              <a:rPr lang="et-EE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85918" y="274638"/>
            <a:ext cx="469108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02B46E-2DAB-4F67-B141-0F83678937E8}" type="datetime1">
              <a:rPr lang="et-EE"/>
              <a:pPr/>
              <a:t>12.11.2018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CF785A-B102-4F7C-84D7-D181CC498ED8}" type="slidenum">
              <a:rPr lang="et-EE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5918" y="1600200"/>
            <a:ext cx="690088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746317-B90F-4622-B4A6-F5C07F87E8A7}" type="datetime1">
              <a:rPr lang="et-EE"/>
              <a:pPr/>
              <a:t>12.11.2018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1A1F0-819B-41A6-89E5-C9146EBD7BFF}" type="slidenum">
              <a:rPr lang="et-EE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7" y="4406900"/>
            <a:ext cx="670879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5917" y="2906713"/>
            <a:ext cx="670879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4E7DD1-BA31-4A14-A3E0-2F0F800591BB}" type="datetime1">
              <a:rPr lang="et-EE"/>
              <a:pPr/>
              <a:t>12.11.2018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056F4-D4E8-4527-9A77-EB6E5078CB02}" type="slidenum">
              <a:rPr lang="et-EE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85918" y="1600200"/>
            <a:ext cx="342902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6380" y="1600200"/>
            <a:ext cx="34004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58862B-C9EA-4E80-B7B6-615779809ADD}" type="datetime1">
              <a:rPr lang="et-EE"/>
              <a:pPr/>
              <a:t>12.11.2018</a:t>
            </a:fld>
            <a:endParaRPr lang="et-E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673000-2399-4CE0-AD71-44CD70719AC2}" type="slidenum">
              <a:rPr lang="et-EE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5918" y="1535113"/>
            <a:ext cx="342902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5918" y="2174875"/>
            <a:ext cx="342902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86380" y="1535113"/>
            <a:ext cx="340042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86380" y="2174875"/>
            <a:ext cx="34004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83FF93-8D9D-4733-8B87-4116616302D7}" type="datetime1">
              <a:rPr lang="et-EE"/>
              <a:pPr/>
              <a:t>12.11.2018</a:t>
            </a:fld>
            <a:endParaRPr lang="et-E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C79AB-B254-4A03-82D8-6FAD37BD72A0}" type="slidenum">
              <a:rPr lang="et-EE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9A691C-9ACD-4399-8DD5-5E62CEA12B12}" type="datetime1">
              <a:rPr lang="et-EE"/>
              <a:pPr/>
              <a:t>12.11.2018</a:t>
            </a:fld>
            <a:endParaRPr lang="et-E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177F3-8180-4933-84DF-E3DF7905AB1C}" type="slidenum">
              <a:rPr lang="et-EE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DEDFB2-1AE1-4182-9827-6D801F957C6B}" type="datetime1">
              <a:rPr lang="et-EE"/>
              <a:pPr/>
              <a:t>12.11.2018</a:t>
            </a:fld>
            <a:endParaRPr lang="et-E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B1667-345B-4EA6-8A43-6C234FFF502C}" type="slidenum">
              <a:rPr lang="et-EE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273050"/>
            <a:ext cx="235745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4810" y="273050"/>
            <a:ext cx="447199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5918" y="1435100"/>
            <a:ext cx="235745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12DEB2-BFA5-4251-9B6B-E3141AD0712D}" type="datetime1">
              <a:rPr lang="et-EE"/>
              <a:pPr/>
              <a:t>12.11.2018</a:t>
            </a:fld>
            <a:endParaRPr lang="et-E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34815-92C5-4949-B6AC-EF066D9E1B2E}" type="slidenum">
              <a:rPr lang="et-EE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6994554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6994554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6994554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253B55-1147-4C89-A547-27C1907A5172}" type="datetime1">
              <a:rPr lang="et-EE"/>
              <a:pPr/>
              <a:t>12.11.2018</a:t>
            </a:fld>
            <a:endParaRPr lang="et-E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1790FD-F822-424A-8AD3-F1B259C21B6C}" type="slidenum">
              <a:rPr lang="et-EE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785938" y="274638"/>
            <a:ext cx="69008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t-EE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785938" y="1600200"/>
            <a:ext cx="69008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48D4581-01FB-4D9B-AE33-561B3739C586}" type="datetime1">
              <a:rPr lang="et-EE"/>
              <a:pPr/>
              <a:t>12.11.2018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637957EA-C97A-47EE-98C3-34905E5B0D2B}" type="slidenum">
              <a:rPr lang="et-EE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286116" y="2285992"/>
            <a:ext cx="5500726" cy="4214842"/>
          </a:xfrm>
        </p:spPr>
        <p:txBody>
          <a:bodyPr/>
          <a:lstStyle/>
          <a:p>
            <a:r>
              <a:rPr lang="fi-FI" sz="2800" b="1" dirty="0" err="1">
                <a:solidFill>
                  <a:srgbClr val="203F8C"/>
                </a:solidFill>
                <a:cs typeface="Aharoni" pitchFamily="2" charset="-79"/>
              </a:rPr>
              <a:t>Kohaliku</a:t>
            </a:r>
            <a:r>
              <a:rPr lang="fi-FI" sz="2800" b="1" dirty="0">
                <a:solidFill>
                  <a:srgbClr val="203F8C"/>
                </a:solidFill>
                <a:cs typeface="Aharoni" pitchFamily="2" charset="-79"/>
              </a:rPr>
              <a:t> </a:t>
            </a:r>
            <a:r>
              <a:rPr lang="fi-FI" sz="2800" b="1" dirty="0" err="1">
                <a:solidFill>
                  <a:srgbClr val="203F8C"/>
                </a:solidFill>
                <a:cs typeface="Aharoni" pitchFamily="2" charset="-79"/>
              </a:rPr>
              <a:t>omavalitsemise</a:t>
            </a:r>
            <a:r>
              <a:rPr lang="fi-FI" sz="2800" b="1" dirty="0">
                <a:solidFill>
                  <a:srgbClr val="203F8C"/>
                </a:solidFill>
                <a:cs typeface="Aharoni" pitchFamily="2" charset="-79"/>
              </a:rPr>
              <a:t> </a:t>
            </a:r>
            <a:r>
              <a:rPr lang="fi-FI" sz="2800" b="1" dirty="0" err="1">
                <a:solidFill>
                  <a:srgbClr val="203F8C"/>
                </a:solidFill>
                <a:cs typeface="Aharoni" pitchFamily="2" charset="-79"/>
              </a:rPr>
              <a:t>taseme</a:t>
            </a:r>
            <a:r>
              <a:rPr lang="fi-FI" sz="2800" b="1" dirty="0">
                <a:solidFill>
                  <a:srgbClr val="203F8C"/>
                </a:solidFill>
                <a:cs typeface="Aharoni" pitchFamily="2" charset="-79"/>
              </a:rPr>
              <a:t> </a:t>
            </a:r>
            <a:r>
              <a:rPr lang="fi-FI" sz="2800" b="1" dirty="0" err="1">
                <a:solidFill>
                  <a:srgbClr val="203F8C"/>
                </a:solidFill>
                <a:cs typeface="Aharoni" pitchFamily="2" charset="-79"/>
              </a:rPr>
              <a:t>hindamine</a:t>
            </a:r>
            <a:r>
              <a:rPr lang="fi-FI" sz="2800" b="1" dirty="0">
                <a:solidFill>
                  <a:srgbClr val="203F8C"/>
                </a:solidFill>
                <a:cs typeface="Aharoni" pitchFamily="2" charset="-79"/>
              </a:rPr>
              <a:t> </a:t>
            </a:r>
            <a:r>
              <a:rPr lang="fi-FI" sz="2800" b="1" dirty="0" err="1">
                <a:solidFill>
                  <a:srgbClr val="203F8C"/>
                </a:solidFill>
                <a:cs typeface="Aharoni" pitchFamily="2" charset="-79"/>
              </a:rPr>
              <a:t>Eestis</a:t>
            </a:r>
            <a:r>
              <a:rPr lang="fi-FI" sz="2800" b="1" dirty="0">
                <a:solidFill>
                  <a:srgbClr val="203F8C"/>
                </a:solidFill>
                <a:cs typeface="Aharoni" pitchFamily="2" charset="-79"/>
              </a:rPr>
              <a:t>: </a:t>
            </a:r>
            <a:r>
              <a:rPr lang="et-EE" sz="2800" b="1" dirty="0" smtClean="0">
                <a:solidFill>
                  <a:srgbClr val="203F8C"/>
                </a:solidFill>
                <a:cs typeface="Aharoni" pitchFamily="2" charset="-79"/>
              </a:rPr>
              <a:t/>
            </a:r>
            <a:br>
              <a:rPr lang="et-EE" sz="2800" b="1" dirty="0" smtClean="0">
                <a:solidFill>
                  <a:srgbClr val="203F8C"/>
                </a:solidFill>
                <a:cs typeface="Aharoni" pitchFamily="2" charset="-79"/>
              </a:rPr>
            </a:br>
            <a:r>
              <a:rPr lang="fi-FI" sz="2400" b="1" dirty="0" err="1" smtClean="0">
                <a:solidFill>
                  <a:srgbClr val="203F8C"/>
                </a:solidFill>
                <a:cs typeface="Aharoni" pitchFamily="2" charset="-79"/>
              </a:rPr>
              <a:t>mida</a:t>
            </a:r>
            <a:r>
              <a:rPr lang="fi-FI" sz="2400" b="1" dirty="0" smtClean="0">
                <a:solidFill>
                  <a:srgbClr val="203F8C"/>
                </a:solidFill>
                <a:cs typeface="Aharoni" pitchFamily="2" charset="-79"/>
              </a:rPr>
              <a:t> </a:t>
            </a:r>
            <a:r>
              <a:rPr lang="fi-FI" sz="2400" b="1" dirty="0" err="1">
                <a:solidFill>
                  <a:srgbClr val="203F8C"/>
                </a:solidFill>
                <a:cs typeface="Aharoni" pitchFamily="2" charset="-79"/>
              </a:rPr>
              <a:t>peaks</a:t>
            </a:r>
            <a:r>
              <a:rPr lang="fi-FI" sz="2400" b="1" dirty="0">
                <a:solidFill>
                  <a:srgbClr val="203F8C"/>
                </a:solidFill>
                <a:cs typeface="Aharoni" pitchFamily="2" charset="-79"/>
              </a:rPr>
              <a:t> </a:t>
            </a:r>
            <a:r>
              <a:rPr lang="fi-FI" sz="2400" b="1" dirty="0" err="1">
                <a:solidFill>
                  <a:srgbClr val="203F8C"/>
                </a:solidFill>
                <a:cs typeface="Aharoni" pitchFamily="2" charset="-79"/>
              </a:rPr>
              <a:t>mõõtma</a:t>
            </a:r>
            <a:r>
              <a:rPr lang="fi-FI" sz="2400" b="1" dirty="0">
                <a:solidFill>
                  <a:srgbClr val="203F8C"/>
                </a:solidFill>
                <a:cs typeface="Aharoni" pitchFamily="2" charset="-79"/>
              </a:rPr>
              <a:t> ja </a:t>
            </a:r>
            <a:r>
              <a:rPr lang="fi-FI" sz="2400" b="1" dirty="0" err="1">
                <a:solidFill>
                  <a:srgbClr val="203F8C"/>
                </a:solidFill>
                <a:cs typeface="Aharoni" pitchFamily="2" charset="-79"/>
              </a:rPr>
              <a:t>mida</a:t>
            </a:r>
            <a:r>
              <a:rPr lang="fi-FI" sz="2400" b="1" dirty="0">
                <a:solidFill>
                  <a:srgbClr val="203F8C"/>
                </a:solidFill>
                <a:cs typeface="Aharoni" pitchFamily="2" charset="-79"/>
              </a:rPr>
              <a:t> </a:t>
            </a:r>
            <a:r>
              <a:rPr lang="fi-FI" sz="2400" b="1" dirty="0" err="1">
                <a:solidFill>
                  <a:srgbClr val="203F8C"/>
                </a:solidFill>
                <a:cs typeface="Aharoni" pitchFamily="2" charset="-79"/>
              </a:rPr>
              <a:t>saab</a:t>
            </a:r>
            <a:r>
              <a:rPr lang="fi-FI" sz="2400" b="1" dirty="0">
                <a:solidFill>
                  <a:srgbClr val="203F8C"/>
                </a:solidFill>
                <a:cs typeface="Aharoni" pitchFamily="2" charset="-79"/>
              </a:rPr>
              <a:t> </a:t>
            </a:r>
            <a:r>
              <a:rPr lang="fi-FI" sz="2400" b="1" dirty="0" err="1">
                <a:solidFill>
                  <a:srgbClr val="203F8C"/>
                </a:solidFill>
                <a:cs typeface="Aharoni" pitchFamily="2" charset="-79"/>
              </a:rPr>
              <a:t>mõõta</a:t>
            </a:r>
            <a:r>
              <a:rPr lang="et-EE" sz="2800" b="1" dirty="0" smtClean="0">
                <a:solidFill>
                  <a:srgbClr val="203F8C"/>
                </a:solidFill>
                <a:cs typeface="Aharoni" pitchFamily="2" charset="-79"/>
              </a:rPr>
              <a:t/>
            </a:r>
            <a:br>
              <a:rPr lang="et-EE" sz="2800" b="1" dirty="0" smtClean="0">
                <a:solidFill>
                  <a:srgbClr val="203F8C"/>
                </a:solidFill>
                <a:cs typeface="Aharoni" pitchFamily="2" charset="-79"/>
              </a:rPr>
            </a:br>
            <a:r>
              <a:rPr lang="et-EE" sz="2800" b="1" dirty="0" smtClean="0">
                <a:solidFill>
                  <a:srgbClr val="203F8C"/>
                </a:solidFill>
                <a:cs typeface="Aharoni" pitchFamily="2" charset="-79"/>
              </a:rPr>
              <a:t/>
            </a:r>
            <a:br>
              <a:rPr lang="et-EE" sz="2800" b="1" dirty="0" smtClean="0">
                <a:solidFill>
                  <a:srgbClr val="203F8C"/>
                </a:solidFill>
                <a:cs typeface="Aharoni" pitchFamily="2" charset="-79"/>
              </a:rPr>
            </a:br>
            <a:r>
              <a:rPr lang="et-EE" sz="1800" dirty="0" smtClean="0">
                <a:solidFill>
                  <a:srgbClr val="203F8C"/>
                </a:solidFill>
                <a:cs typeface="Aharoni" pitchFamily="2" charset="-79"/>
              </a:rPr>
              <a:t>Veiko Sepp</a:t>
            </a:r>
            <a:r>
              <a:rPr lang="et-EE" sz="1800" b="1" dirty="0" smtClean="0">
                <a:solidFill>
                  <a:srgbClr val="203F8C"/>
                </a:solidFill>
                <a:cs typeface="Aharoni" pitchFamily="2" charset="-79"/>
              </a:rPr>
              <a:t/>
            </a:r>
            <a:br>
              <a:rPr lang="et-EE" sz="1800" b="1" dirty="0" smtClean="0">
                <a:solidFill>
                  <a:srgbClr val="203F8C"/>
                </a:solidFill>
                <a:cs typeface="Aharoni" pitchFamily="2" charset="-79"/>
              </a:rPr>
            </a:br>
            <a:r>
              <a:rPr lang="et-EE" sz="1400" b="1" dirty="0" smtClean="0">
                <a:solidFill>
                  <a:srgbClr val="203F8C"/>
                </a:solidFill>
                <a:cs typeface="Aharoni" pitchFamily="2" charset="-79"/>
              </a:rPr>
              <a:t>Tartu Ülikool </a:t>
            </a:r>
            <a:br>
              <a:rPr lang="et-EE" sz="1400" b="1" dirty="0" smtClean="0">
                <a:solidFill>
                  <a:srgbClr val="203F8C"/>
                </a:solidFill>
                <a:cs typeface="Aharoni" pitchFamily="2" charset="-79"/>
              </a:rPr>
            </a:br>
            <a:r>
              <a:rPr lang="et-EE" sz="1400" b="1" dirty="0" smtClean="0">
                <a:solidFill>
                  <a:srgbClr val="203F8C"/>
                </a:solidFill>
                <a:cs typeface="Aharoni" pitchFamily="2" charset="-79"/>
              </a:rPr>
              <a:t>Sotsiaalteaduslike Rakendusuuringute keskus</a:t>
            </a:r>
            <a:r>
              <a:rPr lang="et-EE" sz="2800" b="1" dirty="0" smtClean="0">
                <a:solidFill>
                  <a:srgbClr val="203F8C"/>
                </a:solidFill>
                <a:cs typeface="Aharoni" pitchFamily="2" charset="-79"/>
              </a:rPr>
              <a:t/>
            </a:r>
            <a:br>
              <a:rPr lang="et-EE" sz="2800" b="1" dirty="0" smtClean="0">
                <a:solidFill>
                  <a:srgbClr val="203F8C"/>
                </a:solidFill>
                <a:cs typeface="Aharoni" pitchFamily="2" charset="-79"/>
              </a:rPr>
            </a:br>
            <a:r>
              <a:rPr lang="et-EE" sz="2800" b="1" dirty="0" smtClean="0">
                <a:solidFill>
                  <a:srgbClr val="203F8C"/>
                </a:solidFill>
                <a:cs typeface="Aharoni" pitchFamily="2" charset="-79"/>
              </a:rPr>
              <a:t/>
            </a:r>
            <a:br>
              <a:rPr lang="et-EE" sz="2800" b="1" dirty="0" smtClean="0">
                <a:solidFill>
                  <a:srgbClr val="203F8C"/>
                </a:solidFill>
                <a:cs typeface="Aharoni" pitchFamily="2" charset="-79"/>
              </a:rPr>
            </a:br>
            <a:r>
              <a:rPr lang="et-EE" sz="1600" dirty="0" smtClean="0">
                <a:solidFill>
                  <a:srgbClr val="203F8C"/>
                </a:solidFill>
                <a:cs typeface="Aharoni" pitchFamily="2" charset="-79"/>
              </a:rPr>
              <a:t>Tartus </a:t>
            </a:r>
            <a:br>
              <a:rPr lang="et-EE" sz="1600" dirty="0" smtClean="0">
                <a:solidFill>
                  <a:srgbClr val="203F8C"/>
                </a:solidFill>
                <a:cs typeface="Aharoni" pitchFamily="2" charset="-79"/>
              </a:rPr>
            </a:br>
            <a:r>
              <a:rPr lang="et-EE" sz="1600" dirty="0" smtClean="0">
                <a:solidFill>
                  <a:srgbClr val="203F8C"/>
                </a:solidFill>
              </a:rPr>
              <a:t>09.11.2018</a:t>
            </a:r>
            <a:br>
              <a:rPr lang="et-EE" sz="1600" dirty="0" smtClean="0">
                <a:solidFill>
                  <a:srgbClr val="203F8C"/>
                </a:solidFill>
              </a:rPr>
            </a:br>
            <a:endParaRPr lang="et-EE" sz="1600" dirty="0">
              <a:solidFill>
                <a:srgbClr val="203F8C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3019425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lt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60648"/>
            <a:ext cx="3076575" cy="819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lt 1" descr="C:\Users\karrok\Desktop\geomedia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144" y="282791"/>
            <a:ext cx="2592288" cy="1594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lt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7015" y="5493153"/>
            <a:ext cx="1907704" cy="10076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255" y="116632"/>
            <a:ext cx="7200800" cy="720080"/>
          </a:xfrm>
        </p:spPr>
        <p:txBody>
          <a:bodyPr/>
          <a:lstStyle/>
          <a:p>
            <a:pPr lvl="0" algn="l"/>
            <a:r>
              <a:rPr lang="et-EE" sz="3200" b="1" dirty="0" smtClean="0">
                <a:solidFill>
                  <a:srgbClr val="203F8C"/>
                </a:solidFill>
                <a:latin typeface="+mn-lt"/>
                <a:cs typeface="Aharoni" pitchFamily="2" charset="-79"/>
              </a:rPr>
              <a:t>Koondhinnang valdkonna kohta</a:t>
            </a:r>
            <a:endParaRPr lang="et-EE" sz="3200" b="1" dirty="0">
              <a:solidFill>
                <a:srgbClr val="203F8C"/>
              </a:solidFill>
              <a:latin typeface="+mn-lt"/>
              <a:cs typeface="Aharoni" pitchFamily="2" charset="-79"/>
            </a:endParaRPr>
          </a:p>
        </p:txBody>
      </p:sp>
      <p:pic>
        <p:nvPicPr>
          <p:cNvPr id="4" name="Pilt 1" descr="C:\Users\karrok\Desktop\geomedia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05064"/>
            <a:ext cx="1512168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4"/>
          <a:stretch>
            <a:fillRect/>
          </a:stretch>
        </p:blipFill>
        <p:spPr>
          <a:xfrm>
            <a:off x="1835696" y="1196752"/>
            <a:ext cx="7128792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16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260648"/>
            <a:ext cx="7200800" cy="648072"/>
          </a:xfrm>
        </p:spPr>
        <p:txBody>
          <a:bodyPr/>
          <a:lstStyle/>
          <a:p>
            <a:pPr lvl="0" algn="l"/>
            <a:r>
              <a:rPr lang="et-EE" sz="3200" b="1" dirty="0" smtClean="0">
                <a:solidFill>
                  <a:srgbClr val="203F8C"/>
                </a:solidFill>
                <a:latin typeface="+mn-lt"/>
                <a:cs typeface="Aharoni" pitchFamily="2" charset="-79"/>
              </a:rPr>
              <a:t>Kriteeriumite ja mõõtmiste arv</a:t>
            </a:r>
            <a:endParaRPr lang="et-EE" sz="3200" b="1" dirty="0">
              <a:solidFill>
                <a:srgbClr val="203F8C"/>
              </a:solidFill>
              <a:latin typeface="+mn-lt"/>
              <a:cs typeface="Aharoni" pitchFamily="2" charset="-79"/>
            </a:endParaRPr>
          </a:p>
        </p:txBody>
      </p:sp>
      <p:pic>
        <p:nvPicPr>
          <p:cNvPr id="4" name="Pilt 1" descr="C:\Users\karrok\Desktop\geomedia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05064"/>
            <a:ext cx="1512168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124744"/>
            <a:ext cx="6827837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431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260648"/>
            <a:ext cx="7200800" cy="648072"/>
          </a:xfrm>
        </p:spPr>
        <p:txBody>
          <a:bodyPr/>
          <a:lstStyle/>
          <a:p>
            <a:pPr lvl="0" algn="l"/>
            <a:r>
              <a:rPr lang="et-EE" sz="3200" b="1" dirty="0" smtClean="0">
                <a:solidFill>
                  <a:srgbClr val="203F8C"/>
                </a:solidFill>
                <a:latin typeface="+mn-lt"/>
                <a:cs typeface="Aharoni" pitchFamily="2" charset="-79"/>
              </a:rPr>
              <a:t>KOV-üksuste jaotus kriteeriumite väärtuste alusel</a:t>
            </a:r>
            <a:endParaRPr lang="et-EE" sz="3200" b="1" dirty="0">
              <a:solidFill>
                <a:srgbClr val="203F8C"/>
              </a:solidFill>
              <a:latin typeface="+mn-lt"/>
              <a:cs typeface="Aharoni" pitchFamily="2" charset="-79"/>
            </a:endParaRPr>
          </a:p>
        </p:txBody>
      </p:sp>
      <p:pic>
        <p:nvPicPr>
          <p:cNvPr id="4" name="Pilt 1" descr="C:\Users\karrok\Desktop\geomedia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05064"/>
            <a:ext cx="1512168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581814"/>
            <a:ext cx="7189156" cy="4694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274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260648"/>
            <a:ext cx="7200800" cy="648072"/>
          </a:xfrm>
        </p:spPr>
        <p:txBody>
          <a:bodyPr/>
          <a:lstStyle/>
          <a:p>
            <a:pPr lvl="0" algn="l"/>
            <a:r>
              <a:rPr lang="et-EE" sz="3200" b="1" dirty="0" smtClean="0">
                <a:solidFill>
                  <a:srgbClr val="203F8C"/>
                </a:solidFill>
                <a:latin typeface="+mn-lt"/>
                <a:cs typeface="Aharoni" pitchFamily="2" charset="-79"/>
              </a:rPr>
              <a:t>Valdkonna üldhinnangud: raamatukogundus</a:t>
            </a:r>
            <a:endParaRPr lang="et-EE" sz="3200" b="1" dirty="0">
              <a:solidFill>
                <a:srgbClr val="203F8C"/>
              </a:solidFill>
              <a:latin typeface="+mn-lt"/>
              <a:cs typeface="Aharoni" pitchFamily="2" charset="-79"/>
            </a:endParaRPr>
          </a:p>
        </p:txBody>
      </p:sp>
      <p:pic>
        <p:nvPicPr>
          <p:cNvPr id="4" name="Pilt 1" descr="C:\Users\karrok\Desktop\geomedia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05064"/>
            <a:ext cx="1512168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743" y="1484784"/>
            <a:ext cx="7000737" cy="4571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083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116632"/>
            <a:ext cx="7200800" cy="648072"/>
          </a:xfrm>
        </p:spPr>
        <p:txBody>
          <a:bodyPr/>
          <a:lstStyle/>
          <a:p>
            <a:pPr lvl="0" algn="l"/>
            <a:r>
              <a:rPr lang="et-EE" sz="3200" b="1" dirty="0" smtClean="0">
                <a:solidFill>
                  <a:srgbClr val="203F8C"/>
                </a:solidFill>
                <a:latin typeface="+mn-lt"/>
                <a:cs typeface="Aharoni" pitchFamily="2" charset="-79"/>
              </a:rPr>
              <a:t>Mõõtmisprobleemidest</a:t>
            </a:r>
            <a:endParaRPr lang="et-EE" sz="3200" b="1" dirty="0">
              <a:solidFill>
                <a:srgbClr val="203F8C"/>
              </a:solidFill>
              <a:latin typeface="+mn-lt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5918" y="1052736"/>
            <a:ext cx="7250578" cy="5073427"/>
          </a:xfrm>
        </p:spPr>
        <p:txBody>
          <a:bodyPr/>
          <a:lstStyle/>
          <a:p>
            <a:pPr marL="457200" indent="-457200">
              <a:buClr>
                <a:srgbClr val="203F8C"/>
              </a:buClr>
              <a:buSzPct val="70000"/>
              <a:buFont typeface="Arial" charset="0"/>
              <a:buAutoNum type="arabicPeriod"/>
            </a:pPr>
            <a:r>
              <a:rPr lang="et-EE" sz="2000" dirty="0" smtClean="0">
                <a:cs typeface="Aharoni" pitchFamily="2" charset="-79"/>
              </a:rPr>
              <a:t>Riiklike andmekogude täielikkus ja andmete kättesaadavus – isikupõhised andmed elukoha alusel</a:t>
            </a:r>
          </a:p>
          <a:p>
            <a:pPr marL="457200" indent="-457200">
              <a:buClr>
                <a:srgbClr val="203F8C"/>
              </a:buClr>
              <a:buSzPct val="70000"/>
              <a:buFont typeface="Arial" charset="0"/>
              <a:buAutoNum type="arabicPeriod"/>
            </a:pPr>
            <a:r>
              <a:rPr lang="et-EE" sz="2000" dirty="0" smtClean="0">
                <a:cs typeface="Aharoni" pitchFamily="2" charset="-79"/>
              </a:rPr>
              <a:t>Riiklike andmekogude ühildamine – elukoha isikuandmed ja sihtrühma tunnused (sh teenuse vajadus) seotuna teenuseid osutavate asutuste andmetega</a:t>
            </a:r>
          </a:p>
          <a:p>
            <a:pPr marL="457200" indent="-457200">
              <a:buClr>
                <a:srgbClr val="203F8C"/>
              </a:buClr>
              <a:buSzPct val="70000"/>
              <a:buFont typeface="Arial" charset="0"/>
              <a:buAutoNum type="arabicPeriod"/>
            </a:pPr>
            <a:r>
              <a:rPr lang="et-EE" sz="2000" dirty="0">
                <a:cs typeface="Aharoni" pitchFamily="2" charset="-79"/>
              </a:rPr>
              <a:t>Aruandluse väljundite töödeldavus (formaat, KOV-üksuse tunnus, munitsipaaltunnus)</a:t>
            </a:r>
          </a:p>
          <a:p>
            <a:pPr marL="457200" indent="-457200">
              <a:buClr>
                <a:srgbClr val="203F8C"/>
              </a:buClr>
              <a:buSzPct val="70000"/>
              <a:buFont typeface="Arial" charset="0"/>
              <a:buAutoNum type="arabicPeriod"/>
            </a:pPr>
            <a:r>
              <a:rPr lang="et-EE" sz="2000" dirty="0" smtClean="0">
                <a:cs typeface="Aharoni" pitchFamily="2" charset="-79"/>
              </a:rPr>
              <a:t>KOV personalistatistika edasiarendus</a:t>
            </a:r>
          </a:p>
          <a:p>
            <a:pPr marL="457200" indent="-457200">
              <a:buClr>
                <a:srgbClr val="203F8C"/>
              </a:buClr>
              <a:buSzPct val="70000"/>
              <a:buFont typeface="Arial" charset="0"/>
              <a:buAutoNum type="arabicPeriod"/>
            </a:pPr>
            <a:r>
              <a:rPr lang="et-EE" sz="2000" dirty="0" smtClean="0">
                <a:cs typeface="Aharoni" pitchFamily="2" charset="-79"/>
              </a:rPr>
              <a:t>Territoriaalne kättesaadavus – maakonnaplaneeringu keskuste võrgustik</a:t>
            </a:r>
          </a:p>
          <a:p>
            <a:pPr marL="457200" indent="-457200">
              <a:buClr>
                <a:srgbClr val="203F8C"/>
              </a:buClr>
              <a:buSzPct val="70000"/>
              <a:buFont typeface="Arial" charset="0"/>
              <a:buAutoNum type="arabicPeriod"/>
            </a:pPr>
            <a:r>
              <a:rPr lang="et-EE" sz="2000" dirty="0" smtClean="0">
                <a:cs typeface="Aharoni" pitchFamily="2" charset="-79"/>
              </a:rPr>
              <a:t>Rahulolu hindamine - KOV üksuste mõõtmiseks piisava valimiga küsitlus</a:t>
            </a:r>
          </a:p>
          <a:p>
            <a:pPr marL="457200" indent="-457200">
              <a:buClr>
                <a:srgbClr val="203F8C"/>
              </a:buClr>
              <a:buSzPct val="70000"/>
              <a:buFont typeface="Arial" charset="0"/>
              <a:buAutoNum type="arabicPeriod"/>
            </a:pPr>
            <a:endParaRPr lang="et-EE" sz="2000" dirty="0">
              <a:cs typeface="Aharoni" pitchFamily="2" charset="-79"/>
            </a:endParaRPr>
          </a:p>
          <a:p>
            <a:pPr marL="457200" indent="-457200">
              <a:buClr>
                <a:srgbClr val="203F8C"/>
              </a:buClr>
              <a:buSzPct val="70000"/>
              <a:buFont typeface="Arial" charset="0"/>
              <a:buAutoNum type="arabicPeriod"/>
            </a:pPr>
            <a:r>
              <a:rPr lang="et-EE" sz="2000" dirty="0" smtClean="0">
                <a:cs typeface="Aharoni" pitchFamily="2" charset="-79"/>
              </a:rPr>
              <a:t>Kohaliku teadmise kasutamine ja enesemõõtmise mõistlik ulatus</a:t>
            </a:r>
            <a:endParaRPr lang="et-EE" sz="2000" dirty="0">
              <a:cs typeface="Aharoni" pitchFamily="2" charset="-79"/>
            </a:endParaRPr>
          </a:p>
          <a:p>
            <a:pPr marL="457200" indent="-457200">
              <a:buClr>
                <a:srgbClr val="203F8C"/>
              </a:buClr>
              <a:buSzPct val="70000"/>
              <a:buFont typeface="Arial" charset="0"/>
              <a:buAutoNum type="arabicPeriod"/>
            </a:pPr>
            <a:endParaRPr lang="et-EE" sz="2000" dirty="0">
              <a:cs typeface="Aharoni" pitchFamily="2" charset="-79"/>
            </a:endParaRPr>
          </a:p>
          <a:p>
            <a:pPr marL="457200" indent="-457200">
              <a:buClr>
                <a:srgbClr val="203F8C"/>
              </a:buClr>
              <a:buSzPct val="70000"/>
              <a:buAutoNum type="arabicPeriod"/>
            </a:pPr>
            <a:endParaRPr lang="et-EE" sz="1600" dirty="0" smtClean="0">
              <a:cs typeface="Aharoni" pitchFamily="2" charset="-79"/>
            </a:endParaRPr>
          </a:p>
          <a:p>
            <a:pPr marL="0" indent="0">
              <a:buClr>
                <a:srgbClr val="203F8C"/>
              </a:buClr>
              <a:buSzPct val="70000"/>
              <a:buNone/>
            </a:pPr>
            <a:endParaRPr lang="et-EE" sz="1600" dirty="0" smtClean="0">
              <a:cs typeface="Aharoni" pitchFamily="2" charset="-79"/>
            </a:endParaRPr>
          </a:p>
          <a:p>
            <a:pPr marL="0" lvl="0" indent="0">
              <a:buClr>
                <a:srgbClr val="203F8C"/>
              </a:buClr>
              <a:buSzPct val="70000"/>
              <a:buNone/>
            </a:pPr>
            <a:r>
              <a:rPr lang="et-EE" sz="2400" b="1" dirty="0">
                <a:solidFill>
                  <a:srgbClr val="203F8C"/>
                </a:solidFill>
                <a:cs typeface="Aharoni" pitchFamily="2" charset="-79"/>
              </a:rPr>
              <a:t/>
            </a:r>
            <a:br>
              <a:rPr lang="et-EE" sz="2400" b="1" dirty="0">
                <a:solidFill>
                  <a:srgbClr val="203F8C"/>
                </a:solidFill>
                <a:cs typeface="Aharoni" pitchFamily="2" charset="-79"/>
              </a:rPr>
            </a:br>
            <a:endParaRPr lang="et-EE" sz="1800" dirty="0" smtClean="0"/>
          </a:p>
          <a:p>
            <a:pPr marL="0" lvl="0" indent="0">
              <a:buNone/>
            </a:pPr>
            <a:endParaRPr lang="et-EE" sz="1800" dirty="0"/>
          </a:p>
        </p:txBody>
      </p:sp>
      <p:pic>
        <p:nvPicPr>
          <p:cNvPr id="4" name="Pilt 1" descr="C:\Users\karrok\Desktop\geomedia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05064"/>
            <a:ext cx="1512168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024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260648"/>
            <a:ext cx="7200800" cy="648072"/>
          </a:xfrm>
        </p:spPr>
        <p:txBody>
          <a:bodyPr/>
          <a:lstStyle/>
          <a:p>
            <a:pPr lvl="0" algn="l"/>
            <a:r>
              <a:rPr lang="et-EE" sz="3200" b="1" dirty="0" smtClean="0">
                <a:solidFill>
                  <a:srgbClr val="203F8C"/>
                </a:solidFill>
                <a:latin typeface="+mn-lt"/>
                <a:cs typeface="Aharoni" pitchFamily="2" charset="-79"/>
              </a:rPr>
              <a:t>Hindamise metoodika eesmärgid</a:t>
            </a:r>
            <a:endParaRPr lang="et-EE" sz="3200" b="1" dirty="0">
              <a:solidFill>
                <a:srgbClr val="203F8C"/>
              </a:solidFill>
              <a:latin typeface="+mn-lt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5918" y="836712"/>
            <a:ext cx="7358082" cy="5289451"/>
          </a:xfrm>
        </p:spPr>
        <p:txBody>
          <a:bodyPr/>
          <a:lstStyle/>
          <a:p>
            <a:pPr>
              <a:buClr>
                <a:srgbClr val="203F8C"/>
              </a:buClr>
              <a:buSzPct val="70000"/>
            </a:pPr>
            <a:r>
              <a:rPr lang="et-EE" sz="2400" dirty="0" err="1" smtClean="0">
                <a:cs typeface="Aharoni" pitchFamily="2" charset="-79"/>
              </a:rPr>
              <a:t>T</a:t>
            </a:r>
            <a:r>
              <a:rPr lang="en-US" sz="2400" dirty="0" err="1" smtClean="0">
                <a:cs typeface="Aharoni" pitchFamily="2" charset="-79"/>
              </a:rPr>
              <a:t>öötada</a:t>
            </a:r>
            <a:r>
              <a:rPr lang="en-US" sz="2400" dirty="0" smtClean="0">
                <a:cs typeface="Aharoni" pitchFamily="2" charset="-79"/>
              </a:rPr>
              <a:t> </a:t>
            </a:r>
            <a:r>
              <a:rPr lang="en-US" sz="2400" dirty="0" err="1">
                <a:cs typeface="Aharoni" pitchFamily="2" charset="-79"/>
              </a:rPr>
              <a:t>välja</a:t>
            </a:r>
            <a:r>
              <a:rPr lang="en-US" sz="2400" dirty="0">
                <a:cs typeface="Aharoni" pitchFamily="2" charset="-79"/>
              </a:rPr>
              <a:t> </a:t>
            </a:r>
            <a:r>
              <a:rPr lang="en-US" sz="2400" dirty="0" err="1">
                <a:cs typeface="Aharoni" pitchFamily="2" charset="-79"/>
              </a:rPr>
              <a:t>ühtne</a:t>
            </a:r>
            <a:r>
              <a:rPr lang="en-US" sz="2400" dirty="0">
                <a:cs typeface="Aharoni" pitchFamily="2" charset="-79"/>
              </a:rPr>
              <a:t> </a:t>
            </a:r>
            <a:r>
              <a:rPr lang="en-US" sz="2400" dirty="0" err="1">
                <a:cs typeface="Aharoni" pitchFamily="2" charset="-79"/>
              </a:rPr>
              <a:t>metoodika</a:t>
            </a:r>
            <a:r>
              <a:rPr lang="en-US" sz="2400" dirty="0">
                <a:cs typeface="Aharoni" pitchFamily="2" charset="-79"/>
              </a:rPr>
              <a:t> </a:t>
            </a:r>
            <a:r>
              <a:rPr lang="en-US" sz="2400" dirty="0" err="1">
                <a:cs typeface="Aharoni" pitchFamily="2" charset="-79"/>
              </a:rPr>
              <a:t>kohalike</a:t>
            </a:r>
            <a:r>
              <a:rPr lang="en-US" sz="2400" dirty="0">
                <a:cs typeface="Aharoni" pitchFamily="2" charset="-79"/>
              </a:rPr>
              <a:t> </a:t>
            </a:r>
            <a:r>
              <a:rPr lang="en-US" sz="2400" dirty="0" err="1">
                <a:cs typeface="Aharoni" pitchFamily="2" charset="-79"/>
              </a:rPr>
              <a:t>omavalitsuste</a:t>
            </a:r>
            <a:r>
              <a:rPr lang="en-US" sz="2400" dirty="0">
                <a:cs typeface="Aharoni" pitchFamily="2" charset="-79"/>
              </a:rPr>
              <a:t> </a:t>
            </a:r>
            <a:r>
              <a:rPr lang="en-US" sz="2400" dirty="0" smtClean="0">
                <a:cs typeface="Aharoni" pitchFamily="2" charset="-79"/>
              </a:rPr>
              <a:t>(KOV</a:t>
            </a:r>
            <a:r>
              <a:rPr lang="en-US" sz="2400" dirty="0">
                <a:cs typeface="Aharoni" pitchFamily="2" charset="-79"/>
              </a:rPr>
              <a:t>)  </a:t>
            </a:r>
            <a:r>
              <a:rPr lang="en-US" sz="2400" dirty="0" err="1">
                <a:cs typeface="Aharoni" pitchFamily="2" charset="-79"/>
              </a:rPr>
              <a:t>teenuste</a:t>
            </a:r>
            <a:r>
              <a:rPr lang="en-US" sz="2400" dirty="0">
                <a:cs typeface="Aharoni" pitchFamily="2" charset="-79"/>
              </a:rPr>
              <a:t> </a:t>
            </a:r>
            <a:r>
              <a:rPr lang="en-US" sz="2400" dirty="0" err="1">
                <a:cs typeface="Aharoni" pitchFamily="2" charset="-79"/>
              </a:rPr>
              <a:t>osutamise</a:t>
            </a:r>
            <a:r>
              <a:rPr lang="en-US" sz="2400" dirty="0">
                <a:cs typeface="Aharoni" pitchFamily="2" charset="-79"/>
              </a:rPr>
              <a:t> </a:t>
            </a:r>
            <a:r>
              <a:rPr lang="en-US" sz="2400" dirty="0" err="1">
                <a:cs typeface="Aharoni" pitchFamily="2" charset="-79"/>
              </a:rPr>
              <a:t>võimekuse</a:t>
            </a:r>
            <a:r>
              <a:rPr lang="en-US" sz="2400" dirty="0">
                <a:cs typeface="Aharoni" pitchFamily="2" charset="-79"/>
              </a:rPr>
              <a:t> </a:t>
            </a:r>
            <a:r>
              <a:rPr lang="en-US" sz="2400" dirty="0" err="1">
                <a:cs typeface="Aharoni" pitchFamily="2" charset="-79"/>
              </a:rPr>
              <a:t>taseme</a:t>
            </a:r>
            <a:r>
              <a:rPr lang="en-US" sz="2400" dirty="0">
                <a:cs typeface="Aharoni" pitchFamily="2" charset="-79"/>
              </a:rPr>
              <a:t> ja </a:t>
            </a:r>
            <a:r>
              <a:rPr lang="en-US" sz="2400" dirty="0" err="1">
                <a:cs typeface="Aharoni" pitchFamily="2" charset="-79"/>
              </a:rPr>
              <a:t>selle</a:t>
            </a:r>
            <a:r>
              <a:rPr lang="en-US" sz="2400" dirty="0">
                <a:cs typeface="Aharoni" pitchFamily="2" charset="-79"/>
              </a:rPr>
              <a:t> </a:t>
            </a:r>
            <a:r>
              <a:rPr lang="en-US" sz="2400" dirty="0" err="1">
                <a:cs typeface="Aharoni" pitchFamily="2" charset="-79"/>
              </a:rPr>
              <a:t>muutumise</a:t>
            </a:r>
            <a:r>
              <a:rPr lang="en-US" sz="2400" dirty="0">
                <a:cs typeface="Aharoni" pitchFamily="2" charset="-79"/>
              </a:rPr>
              <a:t> </a:t>
            </a:r>
            <a:r>
              <a:rPr lang="en-US" sz="2400" dirty="0" err="1">
                <a:cs typeface="Aharoni" pitchFamily="2" charset="-79"/>
              </a:rPr>
              <a:t>kohta</a:t>
            </a:r>
            <a:r>
              <a:rPr lang="en-US" sz="2400" dirty="0">
                <a:cs typeface="Aharoni" pitchFamily="2" charset="-79"/>
              </a:rPr>
              <a:t> </a:t>
            </a:r>
            <a:r>
              <a:rPr lang="en-US" sz="2400" dirty="0" err="1">
                <a:cs typeface="Aharoni" pitchFamily="2" charset="-79"/>
              </a:rPr>
              <a:t>andmete</a:t>
            </a:r>
            <a:r>
              <a:rPr lang="en-US" sz="2400" dirty="0">
                <a:cs typeface="Aharoni" pitchFamily="2" charset="-79"/>
              </a:rPr>
              <a:t> </a:t>
            </a:r>
            <a:r>
              <a:rPr lang="en-US" sz="2400" dirty="0" err="1">
                <a:cs typeface="Aharoni" pitchFamily="2" charset="-79"/>
              </a:rPr>
              <a:t>kogumiseks</a:t>
            </a:r>
            <a:r>
              <a:rPr lang="en-US" sz="2400" dirty="0">
                <a:cs typeface="Aharoni" pitchFamily="2" charset="-79"/>
              </a:rPr>
              <a:t> ja </a:t>
            </a:r>
            <a:r>
              <a:rPr lang="en-US" sz="2400" dirty="0" err="1">
                <a:cs typeface="Aharoni" pitchFamily="2" charset="-79"/>
              </a:rPr>
              <a:t>analüüsimiseks</a:t>
            </a:r>
            <a:r>
              <a:rPr lang="en-US" sz="2400" dirty="0">
                <a:cs typeface="Aharoni" pitchFamily="2" charset="-79"/>
              </a:rPr>
              <a:t>. </a:t>
            </a:r>
            <a:endParaRPr lang="et-EE" sz="2400" dirty="0" smtClean="0">
              <a:cs typeface="Aharoni" pitchFamily="2" charset="-79"/>
            </a:endParaRPr>
          </a:p>
          <a:p>
            <a:pPr>
              <a:buClr>
                <a:srgbClr val="203F8C"/>
              </a:buClr>
              <a:buSzPct val="70000"/>
            </a:pPr>
            <a:r>
              <a:rPr lang="en-US" sz="2400" dirty="0" err="1" smtClean="0">
                <a:cs typeface="Aharoni" pitchFamily="2" charset="-79"/>
              </a:rPr>
              <a:t>Metoodika</a:t>
            </a:r>
            <a:r>
              <a:rPr lang="en-US" sz="2400" dirty="0" smtClean="0">
                <a:cs typeface="Aharoni" pitchFamily="2" charset="-79"/>
              </a:rPr>
              <a:t> </a:t>
            </a:r>
            <a:r>
              <a:rPr lang="en-US" sz="2400" dirty="0" err="1">
                <a:cs typeface="Aharoni" pitchFamily="2" charset="-79"/>
              </a:rPr>
              <a:t>alusel</a:t>
            </a:r>
            <a:r>
              <a:rPr lang="en-US" sz="2400" dirty="0">
                <a:cs typeface="Aharoni" pitchFamily="2" charset="-79"/>
              </a:rPr>
              <a:t> </a:t>
            </a:r>
            <a:r>
              <a:rPr lang="en-US" sz="2400" dirty="0" err="1">
                <a:cs typeface="Aharoni" pitchFamily="2" charset="-79"/>
              </a:rPr>
              <a:t>läbi</a:t>
            </a:r>
            <a:r>
              <a:rPr lang="en-US" sz="2400" dirty="0">
                <a:cs typeface="Aharoni" pitchFamily="2" charset="-79"/>
              </a:rPr>
              <a:t> </a:t>
            </a:r>
            <a:r>
              <a:rPr lang="en-US" sz="2400" dirty="0" err="1">
                <a:cs typeface="Aharoni" pitchFamily="2" charset="-79"/>
              </a:rPr>
              <a:t>viidavate</a:t>
            </a:r>
            <a:r>
              <a:rPr lang="en-US" sz="2400" dirty="0">
                <a:cs typeface="Aharoni" pitchFamily="2" charset="-79"/>
              </a:rPr>
              <a:t> </a:t>
            </a:r>
            <a:r>
              <a:rPr lang="en-US" sz="2400" dirty="0" err="1">
                <a:cs typeface="Aharoni" pitchFamily="2" charset="-79"/>
              </a:rPr>
              <a:t>analüüside</a:t>
            </a:r>
            <a:r>
              <a:rPr lang="en-US" sz="2400" dirty="0">
                <a:cs typeface="Aharoni" pitchFamily="2" charset="-79"/>
              </a:rPr>
              <a:t> </a:t>
            </a:r>
            <a:r>
              <a:rPr lang="en-US" sz="2400" dirty="0" err="1">
                <a:cs typeface="Aharoni" pitchFamily="2" charset="-79"/>
              </a:rPr>
              <a:t>abil</a:t>
            </a:r>
            <a:r>
              <a:rPr lang="en-US" sz="2400" dirty="0">
                <a:cs typeface="Aharoni" pitchFamily="2" charset="-79"/>
              </a:rPr>
              <a:t> peaks </a:t>
            </a:r>
            <a:r>
              <a:rPr lang="en-US" sz="2400" b="1" dirty="0" err="1">
                <a:cs typeface="Aharoni" pitchFamily="2" charset="-79"/>
              </a:rPr>
              <a:t>riigil</a:t>
            </a:r>
            <a:r>
              <a:rPr lang="en-US" sz="2400" b="1" dirty="0">
                <a:cs typeface="Aharoni" pitchFamily="2" charset="-79"/>
              </a:rPr>
              <a:t> </a:t>
            </a:r>
            <a:r>
              <a:rPr lang="en-US" sz="2400" b="1" dirty="0" err="1">
                <a:cs typeface="Aharoni" pitchFamily="2" charset="-79"/>
              </a:rPr>
              <a:t>olema</a:t>
            </a:r>
            <a:r>
              <a:rPr lang="en-US" sz="2400" b="1" dirty="0">
                <a:cs typeface="Aharoni" pitchFamily="2" charset="-79"/>
              </a:rPr>
              <a:t> </a:t>
            </a:r>
            <a:r>
              <a:rPr lang="en-US" sz="2400" b="1" dirty="0" err="1">
                <a:cs typeface="Aharoni" pitchFamily="2" charset="-79"/>
              </a:rPr>
              <a:t>võimalik</a:t>
            </a:r>
            <a:r>
              <a:rPr lang="en-US" sz="2400" b="1" dirty="0">
                <a:cs typeface="Aharoni" pitchFamily="2" charset="-79"/>
              </a:rPr>
              <a:t> </a:t>
            </a:r>
            <a:r>
              <a:rPr lang="en-US" sz="2400" b="1" dirty="0" err="1">
                <a:cs typeface="Aharoni" pitchFamily="2" charset="-79"/>
              </a:rPr>
              <a:t>sihistada</a:t>
            </a:r>
            <a:r>
              <a:rPr lang="en-US" sz="2400" b="1" dirty="0">
                <a:cs typeface="Aharoni" pitchFamily="2" charset="-79"/>
              </a:rPr>
              <a:t> </a:t>
            </a:r>
            <a:r>
              <a:rPr lang="en-US" sz="2400" b="1" dirty="0" err="1">
                <a:cs typeface="Aharoni" pitchFamily="2" charset="-79"/>
              </a:rPr>
              <a:t>paremini</a:t>
            </a:r>
            <a:r>
              <a:rPr lang="en-US" sz="2400" b="1" dirty="0">
                <a:cs typeface="Aharoni" pitchFamily="2" charset="-79"/>
              </a:rPr>
              <a:t> </a:t>
            </a:r>
            <a:r>
              <a:rPr lang="en-US" sz="2400" b="1" dirty="0" err="1">
                <a:cs typeface="Aharoni" pitchFamily="2" charset="-79"/>
              </a:rPr>
              <a:t>valdkonna</a:t>
            </a:r>
            <a:r>
              <a:rPr lang="en-US" sz="2400" b="1" dirty="0">
                <a:cs typeface="Aharoni" pitchFamily="2" charset="-79"/>
              </a:rPr>
              <a:t> </a:t>
            </a:r>
            <a:r>
              <a:rPr lang="en-US" sz="2400" b="1" dirty="0" err="1">
                <a:cs typeface="Aharoni" pitchFamily="2" charset="-79"/>
              </a:rPr>
              <a:t>poliitikaid</a:t>
            </a:r>
            <a:r>
              <a:rPr lang="en-US" sz="2400" b="1" dirty="0">
                <a:cs typeface="Aharoni" pitchFamily="2" charset="-79"/>
              </a:rPr>
              <a:t> </a:t>
            </a:r>
            <a:r>
              <a:rPr lang="en-US" sz="2400" dirty="0" err="1">
                <a:cs typeface="Aharoni" pitchFamily="2" charset="-79"/>
              </a:rPr>
              <a:t>ning</a:t>
            </a:r>
            <a:r>
              <a:rPr lang="en-US" sz="2400" dirty="0">
                <a:cs typeface="Aharoni" pitchFamily="2" charset="-79"/>
              </a:rPr>
              <a:t> see peaks </a:t>
            </a:r>
            <a:r>
              <a:rPr lang="en-US" sz="2400" dirty="0" err="1">
                <a:cs typeface="Aharoni" pitchFamily="2" charset="-79"/>
              </a:rPr>
              <a:t>võimaldama</a:t>
            </a:r>
            <a:r>
              <a:rPr lang="en-US" sz="2400" dirty="0">
                <a:cs typeface="Aharoni" pitchFamily="2" charset="-79"/>
              </a:rPr>
              <a:t> KOV-</a:t>
            </a:r>
            <a:r>
              <a:rPr lang="en-US" sz="2400" dirty="0" err="1">
                <a:cs typeface="Aharoni" pitchFamily="2" charset="-79"/>
              </a:rPr>
              <a:t>üksustel</a:t>
            </a:r>
            <a:r>
              <a:rPr lang="en-US" sz="2400" dirty="0">
                <a:cs typeface="Aharoni" pitchFamily="2" charset="-79"/>
              </a:rPr>
              <a:t> </a:t>
            </a:r>
            <a:r>
              <a:rPr lang="en-US" sz="2400" dirty="0" err="1">
                <a:cs typeface="Aharoni" pitchFamily="2" charset="-79"/>
              </a:rPr>
              <a:t>võrrelda</a:t>
            </a:r>
            <a:r>
              <a:rPr lang="en-US" sz="2400" dirty="0">
                <a:cs typeface="Aharoni" pitchFamily="2" charset="-79"/>
              </a:rPr>
              <a:t> </a:t>
            </a:r>
            <a:r>
              <a:rPr lang="en-US" sz="2400" dirty="0" err="1">
                <a:cs typeface="Aharoni" pitchFamily="2" charset="-79"/>
              </a:rPr>
              <a:t>sooritusinformatsiooni</a:t>
            </a:r>
            <a:r>
              <a:rPr lang="en-US" sz="2400" dirty="0">
                <a:cs typeface="Aharoni" pitchFamily="2" charset="-79"/>
              </a:rPr>
              <a:t> </a:t>
            </a:r>
            <a:r>
              <a:rPr lang="en-US" sz="2400" dirty="0" err="1">
                <a:cs typeface="Aharoni" pitchFamily="2" charset="-79"/>
              </a:rPr>
              <a:t>teiste</a:t>
            </a:r>
            <a:r>
              <a:rPr lang="en-US" sz="2400" dirty="0">
                <a:cs typeface="Aharoni" pitchFamily="2" charset="-79"/>
              </a:rPr>
              <a:t> KOV-</a:t>
            </a:r>
            <a:r>
              <a:rPr lang="en-US" sz="2400" dirty="0" err="1">
                <a:cs typeface="Aharoni" pitchFamily="2" charset="-79"/>
              </a:rPr>
              <a:t>üksustega</a:t>
            </a:r>
            <a:r>
              <a:rPr lang="en-US" sz="2400" dirty="0">
                <a:cs typeface="Aharoni" pitchFamily="2" charset="-79"/>
              </a:rPr>
              <a:t>. </a:t>
            </a:r>
            <a:endParaRPr lang="et-EE" sz="2400" dirty="0" smtClean="0">
              <a:cs typeface="Aharoni" pitchFamily="2" charset="-79"/>
            </a:endParaRPr>
          </a:p>
          <a:p>
            <a:pPr>
              <a:buClr>
                <a:srgbClr val="203F8C"/>
              </a:buClr>
              <a:buSzPct val="70000"/>
            </a:pPr>
            <a:r>
              <a:rPr lang="et-EE" sz="2400" dirty="0">
                <a:cs typeface="Aharoni" pitchFamily="2" charset="-79"/>
              </a:rPr>
              <a:t>Metoodika ja selle põhjal läbi viidavad uuringud o</a:t>
            </a:r>
            <a:r>
              <a:rPr lang="en-US" sz="2400" dirty="0">
                <a:cs typeface="Aharoni" pitchFamily="2" charset="-79"/>
              </a:rPr>
              <a:t>n </a:t>
            </a:r>
            <a:r>
              <a:rPr lang="en-US" sz="2400" dirty="0" err="1">
                <a:cs typeface="Aharoni" pitchFamily="2" charset="-79"/>
              </a:rPr>
              <a:t>teadmispõhiseks</a:t>
            </a:r>
            <a:r>
              <a:rPr lang="en-US" sz="2400" dirty="0">
                <a:cs typeface="Aharoni" pitchFamily="2" charset="-79"/>
              </a:rPr>
              <a:t> ja </a:t>
            </a:r>
            <a:r>
              <a:rPr lang="en-US" sz="2400" b="1" dirty="0" err="1">
                <a:cs typeface="Aharoni" pitchFamily="2" charset="-79"/>
              </a:rPr>
              <a:t>motiveerivaks</a:t>
            </a:r>
            <a:r>
              <a:rPr lang="en-US" sz="2400" b="1" dirty="0">
                <a:cs typeface="Aharoni" pitchFamily="2" charset="-79"/>
              </a:rPr>
              <a:t> </a:t>
            </a:r>
            <a:r>
              <a:rPr lang="en-US" sz="2400" b="1" dirty="0" err="1">
                <a:cs typeface="Aharoni" pitchFamily="2" charset="-79"/>
              </a:rPr>
              <a:t>töövahendiks</a:t>
            </a:r>
            <a:r>
              <a:rPr lang="en-US" sz="2400" b="1" dirty="0">
                <a:cs typeface="Aharoni" pitchFamily="2" charset="-79"/>
              </a:rPr>
              <a:t> </a:t>
            </a:r>
            <a:r>
              <a:rPr lang="en-US" sz="2400" b="1" dirty="0" err="1">
                <a:cs typeface="Aharoni" pitchFamily="2" charset="-79"/>
              </a:rPr>
              <a:t>kohalike</a:t>
            </a:r>
            <a:r>
              <a:rPr lang="en-US" sz="2400" b="1" dirty="0">
                <a:cs typeface="Aharoni" pitchFamily="2" charset="-79"/>
              </a:rPr>
              <a:t> </a:t>
            </a:r>
            <a:r>
              <a:rPr lang="en-US" sz="2400" b="1" dirty="0" err="1">
                <a:cs typeface="Aharoni" pitchFamily="2" charset="-79"/>
              </a:rPr>
              <a:t>avalike</a:t>
            </a:r>
            <a:r>
              <a:rPr lang="en-US" sz="2400" b="1" dirty="0">
                <a:cs typeface="Aharoni" pitchFamily="2" charset="-79"/>
              </a:rPr>
              <a:t> </a:t>
            </a:r>
            <a:r>
              <a:rPr lang="en-US" sz="2400" b="1" dirty="0" err="1">
                <a:cs typeface="Aharoni" pitchFamily="2" charset="-79"/>
              </a:rPr>
              <a:t>teenuste</a:t>
            </a:r>
            <a:r>
              <a:rPr lang="en-US" sz="2400" b="1" dirty="0">
                <a:cs typeface="Aharoni" pitchFamily="2" charset="-79"/>
              </a:rPr>
              <a:t> </a:t>
            </a:r>
            <a:r>
              <a:rPr lang="en-US" sz="2400" b="1" dirty="0" err="1">
                <a:cs typeface="Aharoni" pitchFamily="2" charset="-79"/>
              </a:rPr>
              <a:t>arendamisel</a:t>
            </a:r>
            <a:r>
              <a:rPr lang="et-EE" sz="2400" dirty="0">
                <a:cs typeface="Aharoni" pitchFamily="2" charset="-79"/>
              </a:rPr>
              <a:t>.</a:t>
            </a:r>
            <a:endParaRPr lang="et-EE" sz="1800" dirty="0"/>
          </a:p>
          <a:p>
            <a:pPr>
              <a:buClr>
                <a:srgbClr val="203F8C"/>
              </a:buClr>
              <a:buSzPct val="70000"/>
            </a:pPr>
            <a:r>
              <a:rPr lang="en-US" sz="2400" dirty="0" err="1" smtClean="0">
                <a:cs typeface="Aharoni" pitchFamily="2" charset="-79"/>
              </a:rPr>
              <a:t>Metoodika</a:t>
            </a:r>
            <a:r>
              <a:rPr lang="en-US" sz="2400" dirty="0" smtClean="0">
                <a:cs typeface="Aharoni" pitchFamily="2" charset="-79"/>
              </a:rPr>
              <a:t> </a:t>
            </a:r>
            <a:r>
              <a:rPr lang="en-US" sz="2400" dirty="0" err="1">
                <a:cs typeface="Aharoni" pitchFamily="2" charset="-79"/>
              </a:rPr>
              <a:t>loob</a:t>
            </a:r>
            <a:r>
              <a:rPr lang="en-US" sz="2400" dirty="0">
                <a:cs typeface="Aharoni" pitchFamily="2" charset="-79"/>
              </a:rPr>
              <a:t> </a:t>
            </a:r>
            <a:r>
              <a:rPr lang="en-US" sz="2400" dirty="0" err="1">
                <a:cs typeface="Aharoni" pitchFamily="2" charset="-79"/>
              </a:rPr>
              <a:t>võimaluse</a:t>
            </a:r>
            <a:r>
              <a:rPr lang="en-US" sz="2400" dirty="0">
                <a:cs typeface="Aharoni" pitchFamily="2" charset="-79"/>
              </a:rPr>
              <a:t> </a:t>
            </a:r>
            <a:r>
              <a:rPr lang="en-US" sz="2400" b="1" dirty="0" err="1">
                <a:cs typeface="Aharoni" pitchFamily="2" charset="-79"/>
              </a:rPr>
              <a:t>haldusreformi</a:t>
            </a:r>
            <a:r>
              <a:rPr lang="en-US" sz="2400" b="1" dirty="0">
                <a:cs typeface="Aharoni" pitchFamily="2" charset="-79"/>
              </a:rPr>
              <a:t> </a:t>
            </a:r>
            <a:r>
              <a:rPr lang="en-US" sz="2400" b="1" dirty="0" err="1">
                <a:cs typeface="Aharoni" pitchFamily="2" charset="-79"/>
              </a:rPr>
              <a:t>mõjude</a:t>
            </a:r>
            <a:r>
              <a:rPr lang="en-US" sz="2400" b="1" dirty="0">
                <a:cs typeface="Aharoni" pitchFamily="2" charset="-79"/>
              </a:rPr>
              <a:t>  </a:t>
            </a:r>
            <a:r>
              <a:rPr lang="en-US" sz="2400" b="1" dirty="0" err="1">
                <a:cs typeface="Aharoni" pitchFamily="2" charset="-79"/>
              </a:rPr>
              <a:t>hindamiseks</a:t>
            </a:r>
            <a:r>
              <a:rPr lang="en-US" sz="2400" b="1" dirty="0">
                <a:cs typeface="Aharoni" pitchFamily="2" charset="-79"/>
              </a:rPr>
              <a:t> </a:t>
            </a:r>
            <a:r>
              <a:rPr lang="en-US" sz="2400" dirty="0" err="1">
                <a:cs typeface="Aharoni" pitchFamily="2" charset="-79"/>
              </a:rPr>
              <a:t>Eesti</a:t>
            </a:r>
            <a:r>
              <a:rPr lang="en-US" sz="2400" dirty="0">
                <a:cs typeface="Aharoni" pitchFamily="2" charset="-79"/>
              </a:rPr>
              <a:t> KOV-</a:t>
            </a:r>
            <a:r>
              <a:rPr lang="en-US" sz="2400" dirty="0" err="1">
                <a:cs typeface="Aharoni" pitchFamily="2" charset="-79"/>
              </a:rPr>
              <a:t>süsteemi</a:t>
            </a:r>
            <a:r>
              <a:rPr lang="en-US" sz="2400" dirty="0">
                <a:cs typeface="Aharoni" pitchFamily="2" charset="-79"/>
              </a:rPr>
              <a:t> </a:t>
            </a:r>
            <a:r>
              <a:rPr lang="en-US" sz="2400" dirty="0" err="1">
                <a:cs typeface="Aharoni" pitchFamily="2" charset="-79"/>
              </a:rPr>
              <a:t>võimekuse</a:t>
            </a:r>
            <a:r>
              <a:rPr lang="en-US" sz="2400" dirty="0">
                <a:cs typeface="Aharoni" pitchFamily="2" charset="-79"/>
              </a:rPr>
              <a:t> </a:t>
            </a:r>
            <a:r>
              <a:rPr lang="en-US" sz="2400" dirty="0" err="1">
                <a:cs typeface="Aharoni" pitchFamily="2" charset="-79"/>
              </a:rPr>
              <a:t>osas</a:t>
            </a:r>
            <a:r>
              <a:rPr lang="en-US" sz="2400" dirty="0">
                <a:cs typeface="Aharoni" pitchFamily="2" charset="-79"/>
              </a:rPr>
              <a:t> </a:t>
            </a:r>
            <a:r>
              <a:rPr lang="en-US" sz="2400" dirty="0" err="1">
                <a:cs typeface="Aharoni" pitchFamily="2" charset="-79"/>
              </a:rPr>
              <a:t>osutada</a:t>
            </a:r>
            <a:r>
              <a:rPr lang="en-US" sz="2400" dirty="0">
                <a:cs typeface="Aharoni" pitchFamily="2" charset="-79"/>
              </a:rPr>
              <a:t> </a:t>
            </a:r>
            <a:r>
              <a:rPr lang="en-US" sz="2400" dirty="0" err="1">
                <a:cs typeface="Aharoni" pitchFamily="2" charset="-79"/>
              </a:rPr>
              <a:t>elanikele</a:t>
            </a:r>
            <a:r>
              <a:rPr lang="en-US" sz="2400" dirty="0">
                <a:cs typeface="Aharoni" pitchFamily="2" charset="-79"/>
              </a:rPr>
              <a:t> </a:t>
            </a:r>
            <a:r>
              <a:rPr lang="en-US" sz="2400" dirty="0" err="1">
                <a:cs typeface="Aharoni" pitchFamily="2" charset="-79"/>
              </a:rPr>
              <a:t>avalikke</a:t>
            </a:r>
            <a:r>
              <a:rPr lang="en-US" sz="2400" dirty="0">
                <a:cs typeface="Aharoni" pitchFamily="2" charset="-79"/>
              </a:rPr>
              <a:t> </a:t>
            </a:r>
            <a:r>
              <a:rPr lang="en-US" sz="2400" dirty="0" err="1">
                <a:cs typeface="Aharoni" pitchFamily="2" charset="-79"/>
              </a:rPr>
              <a:t>teenuseid</a:t>
            </a:r>
            <a:r>
              <a:rPr lang="en-US" sz="2400" dirty="0">
                <a:cs typeface="Aharoni" pitchFamily="2" charset="-79"/>
              </a:rPr>
              <a:t> (</a:t>
            </a:r>
            <a:r>
              <a:rPr lang="en-US" sz="2400" dirty="0" err="1">
                <a:cs typeface="Aharoni" pitchFamily="2" charset="-79"/>
              </a:rPr>
              <a:t>oluline</a:t>
            </a:r>
            <a:r>
              <a:rPr lang="en-US" sz="2400" dirty="0">
                <a:cs typeface="Aharoni" pitchFamily="2" charset="-79"/>
              </a:rPr>
              <a:t> </a:t>
            </a:r>
            <a:r>
              <a:rPr lang="en-US" sz="2400" dirty="0" err="1">
                <a:cs typeface="Aharoni" pitchFamily="2" charset="-79"/>
              </a:rPr>
              <a:t>haldusreformi</a:t>
            </a:r>
            <a:r>
              <a:rPr lang="en-US" sz="2400" dirty="0">
                <a:cs typeface="Aharoni" pitchFamily="2" charset="-79"/>
              </a:rPr>
              <a:t> </a:t>
            </a:r>
            <a:r>
              <a:rPr lang="en-US" sz="2400" dirty="0" err="1">
                <a:cs typeface="Aharoni" pitchFamily="2" charset="-79"/>
              </a:rPr>
              <a:t>eesmärk</a:t>
            </a:r>
            <a:r>
              <a:rPr lang="en-US" sz="2400" dirty="0">
                <a:cs typeface="Aharoni" pitchFamily="2" charset="-79"/>
              </a:rPr>
              <a:t>) </a:t>
            </a:r>
            <a:endParaRPr lang="et-EE" sz="2400" dirty="0" smtClean="0">
              <a:cs typeface="Aharoni" pitchFamily="2" charset="-79"/>
            </a:endParaRPr>
          </a:p>
        </p:txBody>
      </p:sp>
      <p:pic>
        <p:nvPicPr>
          <p:cNvPr id="4" name="Pilt 1" descr="C:\Users\karrok\Desktop\geomedia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05064"/>
            <a:ext cx="1512168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914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260648"/>
            <a:ext cx="7200800" cy="792088"/>
          </a:xfrm>
        </p:spPr>
        <p:txBody>
          <a:bodyPr/>
          <a:lstStyle/>
          <a:p>
            <a:pPr lvl="0" algn="l"/>
            <a:r>
              <a:rPr lang="et-EE" sz="3200" b="1" dirty="0" smtClean="0">
                <a:solidFill>
                  <a:srgbClr val="203F8C"/>
                </a:solidFill>
                <a:latin typeface="+mn-lt"/>
                <a:cs typeface="Aharoni" pitchFamily="2" charset="-79"/>
              </a:rPr>
              <a:t>Metoodika välja töötamise protsess</a:t>
            </a:r>
            <a:endParaRPr lang="et-EE" sz="3200" b="1" dirty="0">
              <a:solidFill>
                <a:srgbClr val="203F8C"/>
              </a:solidFill>
              <a:latin typeface="+mn-lt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5918" y="908720"/>
            <a:ext cx="7034554" cy="5217443"/>
          </a:xfrm>
        </p:spPr>
        <p:txBody>
          <a:bodyPr/>
          <a:lstStyle/>
          <a:p>
            <a:pPr>
              <a:buClr>
                <a:srgbClr val="203F8C"/>
              </a:buClr>
              <a:buSzPct val="70000"/>
              <a:buAutoNum type="arabicPeriod"/>
            </a:pPr>
            <a:endParaRPr lang="et-EE" sz="1600" dirty="0" smtClean="0">
              <a:cs typeface="Aharoni" pitchFamily="2" charset="-79"/>
            </a:endParaRPr>
          </a:p>
          <a:p>
            <a:pPr marL="0" indent="0">
              <a:buClr>
                <a:srgbClr val="203F8C"/>
              </a:buClr>
              <a:buSzPct val="70000"/>
              <a:buNone/>
            </a:pPr>
            <a:r>
              <a:rPr lang="et-EE" sz="2000" dirty="0" smtClean="0">
                <a:cs typeface="Aharoni" pitchFamily="2" charset="-79"/>
              </a:rPr>
              <a:t>August 2017 – November 2018</a:t>
            </a:r>
          </a:p>
          <a:p>
            <a:pPr marL="0" indent="0">
              <a:buClr>
                <a:srgbClr val="203F8C"/>
              </a:buClr>
              <a:buSzPct val="70000"/>
              <a:buNone/>
            </a:pPr>
            <a:endParaRPr lang="et-EE" sz="2000" dirty="0">
              <a:cs typeface="Aharoni" pitchFamily="2" charset="-79"/>
            </a:endParaRPr>
          </a:p>
          <a:p>
            <a:pPr marL="457200" indent="-457200">
              <a:buClr>
                <a:srgbClr val="203F8C"/>
              </a:buClr>
              <a:buSzPct val="70000"/>
              <a:buFont typeface="+mj-lt"/>
              <a:buAutoNum type="arabicPeriod"/>
            </a:pPr>
            <a:r>
              <a:rPr lang="et-EE" sz="2000" dirty="0" smtClean="0">
                <a:cs typeface="Aharoni" pitchFamily="2" charset="-79"/>
              </a:rPr>
              <a:t>Dokumendianalüüs – esialgsed kriteeriumid</a:t>
            </a:r>
          </a:p>
          <a:p>
            <a:pPr marL="457200" indent="-457200">
              <a:buClr>
                <a:srgbClr val="203F8C"/>
              </a:buClr>
              <a:buSzPct val="70000"/>
              <a:buFont typeface="+mj-lt"/>
              <a:buAutoNum type="arabicPeriod"/>
            </a:pPr>
            <a:r>
              <a:rPr lang="et-EE" sz="2000" dirty="0" smtClean="0">
                <a:cs typeface="Aharoni" pitchFamily="2" charset="-79"/>
              </a:rPr>
              <a:t>Valdkondlike töörühmade arutelud – 16 rühma, 105 osalejat</a:t>
            </a:r>
          </a:p>
          <a:p>
            <a:pPr marL="457200" indent="-457200">
              <a:buClr>
                <a:srgbClr val="203F8C"/>
              </a:buClr>
              <a:buSzPct val="70000"/>
              <a:buFont typeface="+mj-lt"/>
              <a:buAutoNum type="arabicPeriod"/>
            </a:pPr>
            <a:r>
              <a:rPr lang="et-EE" sz="2000" dirty="0" smtClean="0">
                <a:cs typeface="Aharoni" pitchFamily="2" charset="-79"/>
              </a:rPr>
              <a:t>Uuendatud kriteeriumite tabelid - ministeeriumite tagasiside tabelitele</a:t>
            </a:r>
          </a:p>
          <a:p>
            <a:pPr marL="457200" indent="-457200">
              <a:buClr>
                <a:srgbClr val="203F8C"/>
              </a:buClr>
              <a:buSzPct val="70000"/>
              <a:buFont typeface="+mj-lt"/>
              <a:buAutoNum type="arabicPeriod"/>
            </a:pPr>
            <a:r>
              <a:rPr lang="et-EE" sz="2000" dirty="0" smtClean="0">
                <a:cs typeface="Aharoni" pitchFamily="2" charset="-79"/>
              </a:rPr>
              <a:t>Testimine:</a:t>
            </a:r>
          </a:p>
          <a:p>
            <a:pPr marL="1089025" indent="-457200">
              <a:buClr>
                <a:srgbClr val="203F8C"/>
              </a:buClr>
              <a:buSzPct val="70000"/>
              <a:buFont typeface="+mj-lt"/>
              <a:buAutoNum type="arabicPeriod"/>
            </a:pPr>
            <a:r>
              <a:rPr lang="et-EE" sz="2000" dirty="0" smtClean="0">
                <a:cs typeface="Aharoni" pitchFamily="2" charset="-79"/>
              </a:rPr>
              <a:t>Kriteeriumite mõõtmisvõimalused – andmekorje registritest, aruandlusest</a:t>
            </a:r>
          </a:p>
          <a:p>
            <a:pPr marL="1089025" indent="-457200">
              <a:buClr>
                <a:srgbClr val="203F8C"/>
              </a:buClr>
              <a:buSzPct val="70000"/>
              <a:buFont typeface="+mj-lt"/>
              <a:buAutoNum type="arabicPeriod"/>
            </a:pPr>
            <a:r>
              <a:rPr lang="et-EE" sz="2000" dirty="0" smtClean="0">
                <a:cs typeface="Aharoni" pitchFamily="2" charset="-79"/>
              </a:rPr>
              <a:t>Testimine </a:t>
            </a:r>
            <a:r>
              <a:rPr lang="et-EE" sz="2000" dirty="0" err="1" smtClean="0">
                <a:cs typeface="Aharoni" pitchFamily="2" charset="-79"/>
              </a:rPr>
              <a:t>KOV’des</a:t>
            </a:r>
            <a:r>
              <a:rPr lang="et-EE" sz="2000" dirty="0" smtClean="0">
                <a:cs typeface="Aharoni" pitchFamily="2" charset="-79"/>
              </a:rPr>
              <a:t> – kriteeriumite asjakohasus ja olulisus, loomulikud teenustaseme </a:t>
            </a:r>
            <a:r>
              <a:rPr lang="et-EE" sz="2000" dirty="0" err="1" smtClean="0">
                <a:cs typeface="Aharoni" pitchFamily="2" charset="-79"/>
              </a:rPr>
              <a:t>lävendid</a:t>
            </a:r>
            <a:endParaRPr lang="et-EE" sz="2000" dirty="0" smtClean="0">
              <a:cs typeface="Aharoni" pitchFamily="2" charset="-79"/>
            </a:endParaRPr>
          </a:p>
          <a:p>
            <a:pPr marL="457200" indent="-457200">
              <a:buClr>
                <a:srgbClr val="203F8C"/>
              </a:buClr>
              <a:buSzPct val="70000"/>
              <a:buFont typeface="+mj-lt"/>
              <a:buAutoNum type="arabicPeriod"/>
            </a:pPr>
            <a:r>
              <a:rPr lang="et-EE" sz="2000" dirty="0" smtClean="0">
                <a:cs typeface="Aharoni" pitchFamily="2" charset="-79"/>
              </a:rPr>
              <a:t>Kriteeriumite ja </a:t>
            </a:r>
            <a:r>
              <a:rPr lang="et-EE" sz="2000" dirty="0" err="1" smtClean="0">
                <a:cs typeface="Aharoni" pitchFamily="2" charset="-79"/>
              </a:rPr>
              <a:t>lävendite</a:t>
            </a:r>
            <a:r>
              <a:rPr lang="et-EE" sz="2000" dirty="0" smtClean="0">
                <a:cs typeface="Aharoni" pitchFamily="2" charset="-79"/>
              </a:rPr>
              <a:t> täpsustamine – sh. andmete jaotuse abil</a:t>
            </a:r>
          </a:p>
          <a:p>
            <a:pPr marL="457200" indent="-457200">
              <a:buClr>
                <a:srgbClr val="203F8C"/>
              </a:buClr>
              <a:buSzPct val="70000"/>
              <a:buFont typeface="+mj-lt"/>
              <a:buAutoNum type="arabicPeriod"/>
            </a:pPr>
            <a:r>
              <a:rPr lang="et-EE" sz="2000" dirty="0" smtClean="0">
                <a:cs typeface="Aharoni" pitchFamily="2" charset="-79"/>
              </a:rPr>
              <a:t>Valdkondlike koondhinnangute valemid</a:t>
            </a:r>
          </a:p>
          <a:p>
            <a:pPr marL="457200" indent="-457200">
              <a:buClr>
                <a:srgbClr val="203F8C"/>
              </a:buClr>
              <a:buSzPct val="70000"/>
              <a:buFont typeface="+mj-lt"/>
              <a:buAutoNum type="arabicPeriod"/>
            </a:pPr>
            <a:r>
              <a:rPr lang="et-EE" sz="2000" dirty="0" smtClean="0">
                <a:cs typeface="Aharoni" pitchFamily="2" charset="-79"/>
              </a:rPr>
              <a:t>Testmõõtmiste tulemused</a:t>
            </a:r>
            <a:endParaRPr lang="et-EE" sz="2000" dirty="0">
              <a:cs typeface="Aharoni" pitchFamily="2" charset="-79"/>
            </a:endParaRPr>
          </a:p>
          <a:p>
            <a:pPr marL="0" indent="0">
              <a:buClr>
                <a:srgbClr val="203F8C"/>
              </a:buClr>
              <a:buSzPct val="70000"/>
              <a:buNone/>
            </a:pPr>
            <a:r>
              <a:rPr lang="et-EE" sz="2400" b="1" dirty="0">
                <a:solidFill>
                  <a:srgbClr val="203F8C"/>
                </a:solidFill>
                <a:cs typeface="Aharoni" pitchFamily="2" charset="-79"/>
              </a:rPr>
              <a:t/>
            </a:r>
            <a:br>
              <a:rPr lang="et-EE" sz="2400" b="1" dirty="0">
                <a:solidFill>
                  <a:srgbClr val="203F8C"/>
                </a:solidFill>
                <a:cs typeface="Aharoni" pitchFamily="2" charset="-79"/>
              </a:rPr>
            </a:br>
            <a:endParaRPr lang="et-EE" sz="1800" dirty="0" smtClean="0"/>
          </a:p>
          <a:p>
            <a:pPr marL="0" lvl="0" indent="0">
              <a:buNone/>
            </a:pPr>
            <a:endParaRPr lang="et-EE" sz="1800" dirty="0"/>
          </a:p>
        </p:txBody>
      </p:sp>
      <p:pic>
        <p:nvPicPr>
          <p:cNvPr id="4" name="Pilt 1" descr="C:\Users\karrok\Desktop\geomedia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05064"/>
            <a:ext cx="1512168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130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9995" y="188640"/>
            <a:ext cx="7200800" cy="504056"/>
          </a:xfrm>
        </p:spPr>
        <p:txBody>
          <a:bodyPr/>
          <a:lstStyle/>
          <a:p>
            <a:pPr lvl="0" algn="l"/>
            <a:r>
              <a:rPr lang="et-EE" sz="3200" b="1" dirty="0" smtClean="0">
                <a:solidFill>
                  <a:srgbClr val="203F8C"/>
                </a:solidFill>
                <a:latin typeface="+mn-lt"/>
                <a:cs typeface="Aharoni" pitchFamily="2" charset="-79"/>
              </a:rPr>
              <a:t>Hinnatavad valdkonnad</a:t>
            </a:r>
            <a:endParaRPr lang="et-EE" sz="3200" b="1" dirty="0">
              <a:solidFill>
                <a:srgbClr val="203F8C"/>
              </a:solidFill>
              <a:latin typeface="+mn-lt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5918" y="836712"/>
            <a:ext cx="7106562" cy="5289451"/>
          </a:xfrm>
        </p:spPr>
        <p:txBody>
          <a:bodyPr/>
          <a:lstStyle/>
          <a:p>
            <a:pPr>
              <a:buAutoNum type="arabicParenR"/>
            </a:pPr>
            <a:r>
              <a:rPr lang="et-EE" sz="1800" i="1" dirty="0" smtClean="0">
                <a:cs typeface="Aharoni" pitchFamily="2" charset="-79"/>
              </a:rPr>
              <a:t>Üldjuhtimine</a:t>
            </a:r>
            <a:endParaRPr lang="et-EE" sz="1800" i="1" dirty="0">
              <a:cs typeface="Aharoni" pitchFamily="2" charset="-79"/>
            </a:endParaRPr>
          </a:p>
          <a:p>
            <a:pPr>
              <a:buAutoNum type="arabicParenR"/>
            </a:pPr>
            <a:r>
              <a:rPr lang="et-EE" sz="1800" i="1" dirty="0">
                <a:cs typeface="Aharoni" pitchFamily="2" charset="-79"/>
              </a:rPr>
              <a:t>Strateegiline planeerimine ja finantsjuhtimine </a:t>
            </a:r>
            <a:endParaRPr lang="et-EE" sz="1800" i="1" dirty="0" smtClean="0">
              <a:cs typeface="Aharoni" pitchFamily="2" charset="-79"/>
            </a:endParaRPr>
          </a:p>
          <a:p>
            <a:pPr>
              <a:buFont typeface="+mj-lt"/>
              <a:buAutoNum type="arabicParenR"/>
            </a:pPr>
            <a:r>
              <a:rPr lang="et-EE" sz="1800" dirty="0" smtClean="0">
                <a:cs typeface="Aharoni" pitchFamily="2" charset="-79"/>
              </a:rPr>
              <a:t>Ehitustegevuse </a:t>
            </a:r>
            <a:r>
              <a:rPr lang="et-EE" sz="1800" dirty="0">
                <a:cs typeface="Aharoni" pitchFamily="2" charset="-79"/>
              </a:rPr>
              <a:t>korraldamine, elamu- ja soojamajandus</a:t>
            </a:r>
          </a:p>
          <a:p>
            <a:pPr>
              <a:buFont typeface="+mj-lt"/>
              <a:buAutoNum type="arabicParenR"/>
            </a:pPr>
            <a:r>
              <a:rPr lang="et-EE" sz="1800" dirty="0" smtClean="0">
                <a:cs typeface="Aharoni" pitchFamily="2" charset="-79"/>
              </a:rPr>
              <a:t>Liikuvus</a:t>
            </a:r>
            <a:r>
              <a:rPr lang="et-EE" sz="1800" dirty="0">
                <a:cs typeface="Aharoni" pitchFamily="2" charset="-79"/>
              </a:rPr>
              <a:t>, liikluskorraldus  ja teehoid</a:t>
            </a:r>
          </a:p>
          <a:p>
            <a:pPr>
              <a:buFont typeface="+mj-lt"/>
              <a:buAutoNum type="arabicParenR"/>
            </a:pPr>
            <a:r>
              <a:rPr lang="et-EE" sz="1800" dirty="0" smtClean="0">
                <a:cs typeface="Aharoni" pitchFamily="2" charset="-79"/>
              </a:rPr>
              <a:t>Jäätmehooldus</a:t>
            </a:r>
            <a:endParaRPr lang="et-EE" sz="1800" dirty="0">
              <a:cs typeface="Aharoni" pitchFamily="2" charset="-79"/>
            </a:endParaRPr>
          </a:p>
          <a:p>
            <a:pPr>
              <a:buFont typeface="+mj-lt"/>
              <a:buAutoNum type="arabicParenR"/>
            </a:pPr>
            <a:r>
              <a:rPr lang="et-EE" sz="1800" dirty="0" smtClean="0">
                <a:cs typeface="Aharoni" pitchFamily="2" charset="-79"/>
              </a:rPr>
              <a:t>Veemajandus</a:t>
            </a:r>
            <a:endParaRPr lang="et-EE" sz="1800" dirty="0">
              <a:cs typeface="Aharoni" pitchFamily="2" charset="-79"/>
            </a:endParaRPr>
          </a:p>
          <a:p>
            <a:pPr>
              <a:buFont typeface="+mj-lt"/>
              <a:buAutoNum type="arabicParenR"/>
            </a:pPr>
            <a:r>
              <a:rPr lang="et-EE" sz="1800" dirty="0" smtClean="0">
                <a:cs typeface="Aharoni" pitchFamily="2" charset="-79"/>
              </a:rPr>
              <a:t>Alusharidus </a:t>
            </a:r>
            <a:r>
              <a:rPr lang="et-EE" sz="1800" dirty="0">
                <a:cs typeface="Aharoni" pitchFamily="2" charset="-79"/>
              </a:rPr>
              <a:t>ja lastehoid</a:t>
            </a:r>
          </a:p>
          <a:p>
            <a:pPr>
              <a:buFont typeface="+mj-lt"/>
              <a:buAutoNum type="arabicParenR"/>
            </a:pPr>
            <a:r>
              <a:rPr lang="et-EE" sz="1800" dirty="0" smtClean="0">
                <a:cs typeface="Aharoni" pitchFamily="2" charset="-79"/>
              </a:rPr>
              <a:t>Põhiharidus </a:t>
            </a:r>
            <a:endParaRPr lang="et-EE" sz="1800" dirty="0">
              <a:cs typeface="Aharoni" pitchFamily="2" charset="-79"/>
            </a:endParaRPr>
          </a:p>
          <a:p>
            <a:pPr>
              <a:buFont typeface="+mj-lt"/>
              <a:buAutoNum type="arabicParenR"/>
            </a:pPr>
            <a:r>
              <a:rPr lang="et-EE" sz="1800" dirty="0" smtClean="0">
                <a:cs typeface="Aharoni" pitchFamily="2" charset="-79"/>
              </a:rPr>
              <a:t>Noorsootöö </a:t>
            </a:r>
            <a:endParaRPr lang="et-EE" sz="1800" dirty="0">
              <a:cs typeface="Aharoni" pitchFamily="2" charset="-79"/>
            </a:endParaRPr>
          </a:p>
          <a:p>
            <a:pPr>
              <a:buFont typeface="+mj-lt"/>
              <a:buAutoNum type="arabicParenR"/>
            </a:pPr>
            <a:r>
              <a:rPr lang="et-EE" sz="1800" dirty="0" smtClean="0">
                <a:cs typeface="Aharoni" pitchFamily="2" charset="-79"/>
              </a:rPr>
              <a:t>Täiskasvanute </a:t>
            </a:r>
            <a:r>
              <a:rPr lang="et-EE" sz="1800" dirty="0">
                <a:cs typeface="Aharoni" pitchFamily="2" charset="-79"/>
              </a:rPr>
              <a:t>sotsiaalhoolekandeline abi </a:t>
            </a:r>
            <a:endParaRPr lang="et-EE" sz="1800" dirty="0" smtClean="0">
              <a:cs typeface="Aharoni" pitchFamily="2" charset="-79"/>
            </a:endParaRPr>
          </a:p>
          <a:p>
            <a:pPr>
              <a:buFont typeface="+mj-lt"/>
              <a:buAutoNum type="arabicParenR"/>
            </a:pPr>
            <a:r>
              <a:rPr lang="et-EE" sz="1800" dirty="0" smtClean="0">
                <a:cs typeface="Aharoni" pitchFamily="2" charset="-79"/>
              </a:rPr>
              <a:t>Lastekaitse</a:t>
            </a:r>
            <a:endParaRPr lang="et-EE" sz="1800" dirty="0">
              <a:cs typeface="Aharoni" pitchFamily="2" charset="-79"/>
            </a:endParaRPr>
          </a:p>
          <a:p>
            <a:pPr>
              <a:buFont typeface="+mj-lt"/>
              <a:buAutoNum type="arabicParenR"/>
            </a:pPr>
            <a:r>
              <a:rPr lang="et-EE" sz="1800" dirty="0" smtClean="0">
                <a:cs typeface="Aharoni" pitchFamily="2" charset="-79"/>
              </a:rPr>
              <a:t>Rahvatervis </a:t>
            </a:r>
            <a:r>
              <a:rPr lang="et-EE" sz="1800" dirty="0">
                <a:cs typeface="Aharoni" pitchFamily="2" charset="-79"/>
              </a:rPr>
              <a:t>ja turvalisus</a:t>
            </a:r>
          </a:p>
          <a:p>
            <a:pPr>
              <a:buFont typeface="+mj-lt"/>
              <a:buAutoNum type="arabicParenR"/>
            </a:pPr>
            <a:r>
              <a:rPr lang="et-EE" sz="1800" dirty="0" smtClean="0">
                <a:cs typeface="Aharoni" pitchFamily="2" charset="-79"/>
              </a:rPr>
              <a:t>Rahvakultuur </a:t>
            </a:r>
            <a:r>
              <a:rPr lang="et-EE" sz="1800" dirty="0">
                <a:cs typeface="Aharoni" pitchFamily="2" charset="-79"/>
              </a:rPr>
              <a:t>ja kultuurielu korraldamine</a:t>
            </a:r>
          </a:p>
          <a:p>
            <a:pPr>
              <a:buFont typeface="+mj-lt"/>
              <a:buAutoNum type="arabicParenR"/>
            </a:pPr>
            <a:r>
              <a:rPr lang="et-EE" sz="1800" dirty="0" smtClean="0">
                <a:cs typeface="Aharoni" pitchFamily="2" charset="-79"/>
              </a:rPr>
              <a:t>Raamatukogundus</a:t>
            </a:r>
            <a:endParaRPr lang="et-EE" sz="1800" dirty="0">
              <a:cs typeface="Aharoni" pitchFamily="2" charset="-79"/>
            </a:endParaRPr>
          </a:p>
          <a:p>
            <a:pPr>
              <a:buFont typeface="+mj-lt"/>
              <a:buAutoNum type="arabicParenR"/>
            </a:pPr>
            <a:r>
              <a:rPr lang="et-EE" sz="1800" dirty="0" smtClean="0">
                <a:cs typeface="Aharoni" pitchFamily="2" charset="-79"/>
              </a:rPr>
              <a:t>Muuseumid</a:t>
            </a:r>
            <a:endParaRPr lang="et-EE" sz="1800" dirty="0">
              <a:cs typeface="Aharoni" pitchFamily="2" charset="-79"/>
            </a:endParaRPr>
          </a:p>
          <a:p>
            <a:pPr>
              <a:buFont typeface="+mj-lt"/>
              <a:buAutoNum type="arabicParenR"/>
            </a:pPr>
            <a:r>
              <a:rPr lang="et-EE" sz="1800" dirty="0" smtClean="0">
                <a:cs typeface="Aharoni" pitchFamily="2" charset="-79"/>
              </a:rPr>
              <a:t>Sport </a:t>
            </a:r>
            <a:r>
              <a:rPr lang="et-EE" sz="1800" dirty="0">
                <a:cs typeface="Aharoni" pitchFamily="2" charset="-79"/>
              </a:rPr>
              <a:t>ja liikumisharrastus</a:t>
            </a:r>
          </a:p>
        </p:txBody>
      </p:sp>
      <p:pic>
        <p:nvPicPr>
          <p:cNvPr id="4" name="Pilt 1" descr="C:\Users\karrok\Desktop\geomedia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05064"/>
            <a:ext cx="1512168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968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476672"/>
            <a:ext cx="7200800" cy="648072"/>
          </a:xfrm>
        </p:spPr>
        <p:txBody>
          <a:bodyPr/>
          <a:lstStyle/>
          <a:p>
            <a:pPr lvl="0" algn="l"/>
            <a:r>
              <a:rPr lang="et-EE" sz="3200" b="1" dirty="0" smtClean="0">
                <a:solidFill>
                  <a:srgbClr val="203F8C"/>
                </a:solidFill>
                <a:latin typeface="+mn-lt"/>
                <a:cs typeface="Aharoni" pitchFamily="2" charset="-79"/>
              </a:rPr>
              <a:t>Valdkondade hindamise kriteeriumite dimensioonid</a:t>
            </a:r>
            <a:endParaRPr lang="et-EE" sz="3200" b="1" dirty="0">
              <a:solidFill>
                <a:srgbClr val="203F8C"/>
              </a:solidFill>
              <a:latin typeface="+mn-lt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5918" y="1412776"/>
            <a:ext cx="7250578" cy="4824536"/>
          </a:xfrm>
        </p:spPr>
        <p:txBody>
          <a:bodyPr/>
          <a:lstStyle/>
          <a:p>
            <a:pPr marL="271463" indent="-271463">
              <a:buClr>
                <a:srgbClr val="203F8C"/>
              </a:buClr>
              <a:buSzPct val="70000"/>
              <a:buNone/>
            </a:pPr>
            <a:r>
              <a:rPr lang="et-EE" sz="2200" dirty="0">
                <a:cs typeface="Aharoni" pitchFamily="2" charset="-79"/>
              </a:rPr>
              <a:t>1.	 Teenusvaldkonna korraldamise ja osutamise võimekus ehk ressurssidest tulenevad eeldused teenuseid korraldada ja osutada (vastab ligikaudu mõistele </a:t>
            </a:r>
            <a:r>
              <a:rPr lang="et-EE" sz="2200" i="1" dirty="0" err="1">
                <a:cs typeface="Aharoni" pitchFamily="2" charset="-79"/>
              </a:rPr>
              <a:t>assets</a:t>
            </a:r>
            <a:r>
              <a:rPr lang="et-EE" sz="2200" dirty="0" smtClean="0">
                <a:cs typeface="Aharoni" pitchFamily="2" charset="-79"/>
              </a:rPr>
              <a:t>):</a:t>
            </a:r>
            <a:endParaRPr lang="et-EE" sz="2200" dirty="0">
              <a:cs typeface="Aharoni" pitchFamily="2" charset="-79"/>
            </a:endParaRPr>
          </a:p>
          <a:p>
            <a:pPr marL="801688" indent="0">
              <a:buClr>
                <a:srgbClr val="203F8C"/>
              </a:buClr>
              <a:buSzPct val="70000"/>
              <a:buNone/>
            </a:pPr>
            <a:r>
              <a:rPr lang="et-EE" sz="2200" dirty="0" smtClean="0">
                <a:cs typeface="Aharoni" pitchFamily="2" charset="-79"/>
              </a:rPr>
              <a:t>a) Strateegiline</a:t>
            </a:r>
            <a:r>
              <a:rPr lang="et-EE" sz="2200" dirty="0">
                <a:cs typeface="Aharoni" pitchFamily="2" charset="-79"/>
              </a:rPr>
              <a:t>, regulatiivne ja organisatoorne valmisolek ja võimekus </a:t>
            </a:r>
            <a:r>
              <a:rPr lang="et-EE" sz="2200" dirty="0" smtClean="0">
                <a:cs typeface="Aharoni" pitchFamily="2" charset="-79"/>
              </a:rPr>
              <a:t>(SOV)</a:t>
            </a:r>
            <a:endParaRPr lang="et-EE" sz="2200" dirty="0">
              <a:cs typeface="Aharoni" pitchFamily="2" charset="-79"/>
            </a:endParaRPr>
          </a:p>
          <a:p>
            <a:pPr marL="801688" indent="0">
              <a:buClr>
                <a:srgbClr val="203F8C"/>
              </a:buClr>
              <a:buSzPct val="70000"/>
              <a:buNone/>
            </a:pPr>
            <a:r>
              <a:rPr lang="et-EE" sz="2200" dirty="0" smtClean="0">
                <a:cs typeface="Aharoni" pitchFamily="2" charset="-79"/>
              </a:rPr>
              <a:t>b) Inimvarast </a:t>
            </a:r>
            <a:r>
              <a:rPr lang="et-EE" sz="2200" dirty="0">
                <a:cs typeface="Aharoni" pitchFamily="2" charset="-79"/>
              </a:rPr>
              <a:t>ja </a:t>
            </a:r>
            <a:r>
              <a:rPr lang="et-EE" sz="2200" dirty="0" err="1">
                <a:cs typeface="Aharoni" pitchFamily="2" charset="-79"/>
              </a:rPr>
              <a:t>taristust</a:t>
            </a:r>
            <a:r>
              <a:rPr lang="et-EE" sz="2200" dirty="0">
                <a:cs typeface="Aharoni" pitchFamily="2" charset="-79"/>
              </a:rPr>
              <a:t> tulenev valmisolek ja </a:t>
            </a:r>
            <a:r>
              <a:rPr lang="et-EE" sz="2200" dirty="0" smtClean="0">
                <a:cs typeface="Aharoni" pitchFamily="2" charset="-79"/>
              </a:rPr>
              <a:t>võimekus (ITR)</a:t>
            </a:r>
            <a:endParaRPr lang="et-EE" sz="2200" dirty="0">
              <a:cs typeface="Aharoni" pitchFamily="2" charset="-79"/>
            </a:endParaRPr>
          </a:p>
          <a:p>
            <a:pPr marL="271463" indent="-271463">
              <a:buClr>
                <a:srgbClr val="203F8C"/>
              </a:buClr>
              <a:buSzPct val="70000"/>
              <a:buNone/>
            </a:pPr>
            <a:r>
              <a:rPr lang="et-EE" sz="2200" dirty="0" smtClean="0">
                <a:cs typeface="Aharoni" pitchFamily="2" charset="-79"/>
              </a:rPr>
              <a:t>2.	Teenusvaldkonna </a:t>
            </a:r>
            <a:r>
              <a:rPr lang="et-EE" sz="2200" dirty="0">
                <a:cs typeface="Aharoni" pitchFamily="2" charset="-79"/>
              </a:rPr>
              <a:t>korraldamise ja osutamise tase (vastab ligikaudu mõistele </a:t>
            </a:r>
            <a:r>
              <a:rPr lang="et-EE" sz="2200" dirty="0" err="1">
                <a:cs typeface="Aharoni" pitchFamily="2" charset="-79"/>
              </a:rPr>
              <a:t>sooritus/</a:t>
            </a:r>
            <a:r>
              <a:rPr lang="et-EE" sz="2200" i="1" dirty="0" err="1">
                <a:cs typeface="Aharoni" pitchFamily="2" charset="-79"/>
              </a:rPr>
              <a:t>performance</a:t>
            </a:r>
            <a:r>
              <a:rPr lang="et-EE" sz="2200" dirty="0" smtClean="0">
                <a:cs typeface="Aharoni" pitchFamily="2" charset="-79"/>
              </a:rPr>
              <a:t>):</a:t>
            </a:r>
          </a:p>
          <a:p>
            <a:pPr marL="801688" indent="0">
              <a:buClr>
                <a:srgbClr val="203F8C"/>
              </a:buClr>
              <a:buSzPct val="70000"/>
              <a:buNone/>
            </a:pPr>
            <a:r>
              <a:rPr lang="et-EE" sz="2200" dirty="0" smtClean="0">
                <a:cs typeface="Aharoni" pitchFamily="2" charset="-79"/>
              </a:rPr>
              <a:t>a) Kättesaadavus (KTS)</a:t>
            </a:r>
          </a:p>
          <a:p>
            <a:pPr marL="801688" indent="0">
              <a:buClr>
                <a:srgbClr val="203F8C"/>
              </a:buClr>
              <a:buSzPct val="70000"/>
              <a:buNone/>
            </a:pPr>
            <a:r>
              <a:rPr lang="et-EE" sz="2200" dirty="0" smtClean="0">
                <a:cs typeface="Aharoni" pitchFamily="2" charset="-79"/>
              </a:rPr>
              <a:t>b) Kvaliteet (KVL)</a:t>
            </a:r>
            <a:endParaRPr lang="et-EE" sz="2200" dirty="0">
              <a:cs typeface="Aharoni" pitchFamily="2" charset="-79"/>
            </a:endParaRPr>
          </a:p>
          <a:p>
            <a:pPr marL="271463" indent="-271463">
              <a:buClr>
                <a:srgbClr val="203F8C"/>
              </a:buClr>
              <a:buSzPct val="70000"/>
              <a:buNone/>
            </a:pPr>
            <a:r>
              <a:rPr lang="et-EE" sz="2200" dirty="0">
                <a:cs typeface="Aharoni" pitchFamily="2" charset="-79"/>
              </a:rPr>
              <a:t>3.	Teenusvaldkonna korraldamise ja osutamise </a:t>
            </a:r>
            <a:r>
              <a:rPr lang="et-EE" sz="2200" dirty="0" smtClean="0">
                <a:cs typeface="Aharoni" pitchFamily="2" charset="-79"/>
              </a:rPr>
              <a:t>tulemuslikkus (TLM).</a:t>
            </a:r>
            <a:endParaRPr lang="et-EE" sz="2200" dirty="0">
              <a:cs typeface="Aharoni" pitchFamily="2" charset="-79"/>
            </a:endParaRPr>
          </a:p>
          <a:p>
            <a:pPr marL="0" lvl="0" indent="0">
              <a:buNone/>
            </a:pPr>
            <a:endParaRPr lang="et-EE" sz="1800" dirty="0"/>
          </a:p>
        </p:txBody>
      </p:sp>
      <p:pic>
        <p:nvPicPr>
          <p:cNvPr id="4" name="Pilt 1" descr="C:\Users\karrok\Desktop\geomedia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05064"/>
            <a:ext cx="1512168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97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7200800" cy="576064"/>
          </a:xfrm>
        </p:spPr>
        <p:txBody>
          <a:bodyPr/>
          <a:lstStyle/>
          <a:p>
            <a:pPr lvl="0" algn="l"/>
            <a:r>
              <a:rPr lang="fi-FI" sz="2800" b="1" dirty="0">
                <a:solidFill>
                  <a:srgbClr val="203F8C"/>
                </a:solidFill>
                <a:latin typeface="+mn-lt"/>
                <a:cs typeface="Aharoni" pitchFamily="2" charset="-79"/>
              </a:rPr>
              <a:t>1b. </a:t>
            </a:r>
            <a:r>
              <a:rPr lang="fi-FI" sz="2800" b="1" dirty="0" err="1">
                <a:solidFill>
                  <a:srgbClr val="203F8C"/>
                </a:solidFill>
                <a:latin typeface="+mn-lt"/>
                <a:cs typeface="Aharoni" pitchFamily="2" charset="-79"/>
              </a:rPr>
              <a:t>Inimvarast</a:t>
            </a:r>
            <a:r>
              <a:rPr lang="fi-FI" sz="2800" b="1" dirty="0">
                <a:solidFill>
                  <a:srgbClr val="203F8C"/>
                </a:solidFill>
                <a:latin typeface="+mn-lt"/>
                <a:cs typeface="Aharoni" pitchFamily="2" charset="-79"/>
              </a:rPr>
              <a:t> ja </a:t>
            </a:r>
            <a:r>
              <a:rPr lang="fi-FI" sz="2800" b="1" dirty="0" err="1">
                <a:solidFill>
                  <a:srgbClr val="203F8C"/>
                </a:solidFill>
                <a:latin typeface="+mn-lt"/>
                <a:cs typeface="Aharoni" pitchFamily="2" charset="-79"/>
              </a:rPr>
              <a:t>taristust</a:t>
            </a:r>
            <a:r>
              <a:rPr lang="fi-FI" sz="2800" b="1" dirty="0">
                <a:solidFill>
                  <a:srgbClr val="203F8C"/>
                </a:solidFill>
                <a:latin typeface="+mn-lt"/>
                <a:cs typeface="Aharoni" pitchFamily="2" charset="-79"/>
              </a:rPr>
              <a:t> </a:t>
            </a:r>
            <a:r>
              <a:rPr lang="fi-FI" sz="2800" b="1" dirty="0" err="1">
                <a:solidFill>
                  <a:srgbClr val="203F8C"/>
                </a:solidFill>
                <a:latin typeface="+mn-lt"/>
                <a:cs typeface="Aharoni" pitchFamily="2" charset="-79"/>
              </a:rPr>
              <a:t>tulenev</a:t>
            </a:r>
            <a:r>
              <a:rPr lang="fi-FI" sz="2800" b="1" dirty="0">
                <a:solidFill>
                  <a:srgbClr val="203F8C"/>
                </a:solidFill>
                <a:latin typeface="+mn-lt"/>
                <a:cs typeface="Aharoni" pitchFamily="2" charset="-79"/>
              </a:rPr>
              <a:t> </a:t>
            </a:r>
            <a:r>
              <a:rPr lang="fi-FI" sz="2800" b="1" dirty="0" err="1">
                <a:solidFill>
                  <a:srgbClr val="203F8C"/>
                </a:solidFill>
                <a:latin typeface="+mn-lt"/>
                <a:cs typeface="Aharoni" pitchFamily="2" charset="-79"/>
              </a:rPr>
              <a:t>valmisolek</a:t>
            </a:r>
            <a:r>
              <a:rPr lang="fi-FI" sz="2800" b="1" dirty="0">
                <a:solidFill>
                  <a:srgbClr val="203F8C"/>
                </a:solidFill>
                <a:latin typeface="+mn-lt"/>
                <a:cs typeface="Aharoni" pitchFamily="2" charset="-79"/>
              </a:rPr>
              <a:t> ja </a:t>
            </a:r>
            <a:r>
              <a:rPr lang="fi-FI" sz="2800" b="1" dirty="0" err="1">
                <a:solidFill>
                  <a:srgbClr val="203F8C"/>
                </a:solidFill>
                <a:latin typeface="+mn-lt"/>
                <a:cs typeface="Aharoni" pitchFamily="2" charset="-79"/>
              </a:rPr>
              <a:t>võimekus</a:t>
            </a:r>
            <a:r>
              <a:rPr lang="fi-FI" sz="2800" b="1" dirty="0">
                <a:solidFill>
                  <a:srgbClr val="203F8C"/>
                </a:solidFill>
                <a:latin typeface="+mn-lt"/>
                <a:cs typeface="Aharoni" pitchFamily="2" charset="-79"/>
              </a:rPr>
              <a:t>:</a:t>
            </a:r>
            <a:endParaRPr lang="et-EE" sz="2800" b="1" dirty="0">
              <a:solidFill>
                <a:srgbClr val="203F8C"/>
              </a:solidFill>
              <a:latin typeface="+mn-lt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5918" y="980728"/>
            <a:ext cx="7178570" cy="5145435"/>
          </a:xfrm>
        </p:spPr>
        <p:txBody>
          <a:bodyPr/>
          <a:lstStyle/>
          <a:p>
            <a:pPr marL="180975" indent="-180975">
              <a:buClr>
                <a:srgbClr val="203F8C"/>
              </a:buClr>
              <a:buSzPct val="70000"/>
              <a:buNone/>
            </a:pPr>
            <a:r>
              <a:rPr lang="en-US" sz="2000" b="1" dirty="0" smtClean="0">
                <a:cs typeface="Aharoni" pitchFamily="2" charset="-79"/>
              </a:rPr>
              <a:t>ITR1</a:t>
            </a:r>
            <a:r>
              <a:rPr lang="en-US" sz="2000" b="1" dirty="0">
                <a:cs typeface="Aharoni" pitchFamily="2" charset="-79"/>
              </a:rPr>
              <a:t>: </a:t>
            </a:r>
            <a:r>
              <a:rPr lang="en-US" sz="2000" b="1" dirty="0" err="1">
                <a:cs typeface="Aharoni" pitchFamily="2" charset="-79"/>
              </a:rPr>
              <a:t>Valdkonda</a:t>
            </a:r>
            <a:r>
              <a:rPr lang="en-US" sz="2000" b="1" dirty="0">
                <a:cs typeface="Aharoni" pitchFamily="2" charset="-79"/>
              </a:rPr>
              <a:t> </a:t>
            </a:r>
            <a:r>
              <a:rPr lang="en-US" sz="2000" b="1" dirty="0" err="1">
                <a:cs typeface="Aharoni" pitchFamily="2" charset="-79"/>
              </a:rPr>
              <a:t>korraldavad</a:t>
            </a:r>
            <a:r>
              <a:rPr lang="en-US" sz="2000" b="1" dirty="0">
                <a:cs typeface="Aharoni" pitchFamily="2" charset="-79"/>
              </a:rPr>
              <a:t> </a:t>
            </a:r>
            <a:r>
              <a:rPr lang="en-US" sz="2000" b="1" dirty="0" err="1">
                <a:cs typeface="Aharoni" pitchFamily="2" charset="-79"/>
              </a:rPr>
              <a:t>kvalifitseeritud</a:t>
            </a:r>
            <a:r>
              <a:rPr lang="en-US" sz="2000" b="1" dirty="0">
                <a:cs typeface="Aharoni" pitchFamily="2" charset="-79"/>
              </a:rPr>
              <a:t> KOV </a:t>
            </a:r>
            <a:r>
              <a:rPr lang="en-US" sz="2000" b="1" dirty="0" err="1">
                <a:cs typeface="Aharoni" pitchFamily="2" charset="-79"/>
              </a:rPr>
              <a:t>teenistujad</a:t>
            </a:r>
            <a:endParaRPr lang="en-US" sz="2000" b="1" dirty="0">
              <a:cs typeface="Aharoni" pitchFamily="2" charset="-79"/>
            </a:endParaRPr>
          </a:p>
          <a:p>
            <a:pPr marL="180975" indent="-180975">
              <a:buClr>
                <a:srgbClr val="203F8C"/>
              </a:buClr>
              <a:buSzPct val="70000"/>
              <a:buNone/>
            </a:pPr>
            <a:r>
              <a:rPr lang="en-US" sz="2000" dirty="0" smtClean="0">
                <a:cs typeface="Aharoni" pitchFamily="2" charset="-79"/>
              </a:rPr>
              <a:t>ITR2</a:t>
            </a:r>
            <a:r>
              <a:rPr lang="en-US" sz="2000" dirty="0">
                <a:cs typeface="Aharoni" pitchFamily="2" charset="-79"/>
              </a:rPr>
              <a:t>: </a:t>
            </a:r>
            <a:r>
              <a:rPr lang="en-US" sz="2000" dirty="0" err="1">
                <a:cs typeface="Aharoni" pitchFamily="2" charset="-79"/>
              </a:rPr>
              <a:t>Teenuseid</a:t>
            </a:r>
            <a:r>
              <a:rPr lang="en-US" sz="2000" dirty="0">
                <a:cs typeface="Aharoni" pitchFamily="2" charset="-79"/>
              </a:rPr>
              <a:t> </a:t>
            </a:r>
            <a:r>
              <a:rPr lang="en-US" sz="2000" dirty="0" err="1">
                <a:cs typeface="Aharoni" pitchFamily="2" charset="-79"/>
              </a:rPr>
              <a:t>osutavad</a:t>
            </a:r>
            <a:r>
              <a:rPr lang="en-US" sz="2000" dirty="0">
                <a:cs typeface="Aharoni" pitchFamily="2" charset="-79"/>
              </a:rPr>
              <a:t> </a:t>
            </a:r>
            <a:r>
              <a:rPr lang="en-US" sz="2000" dirty="0" err="1">
                <a:cs typeface="Aharoni" pitchFamily="2" charset="-79"/>
              </a:rPr>
              <a:t>kvalifitseeritud</a:t>
            </a:r>
            <a:r>
              <a:rPr lang="en-US" sz="2000" dirty="0">
                <a:cs typeface="Aharoni" pitchFamily="2" charset="-79"/>
              </a:rPr>
              <a:t> </a:t>
            </a:r>
            <a:r>
              <a:rPr lang="en-US" sz="2000" dirty="0" err="1">
                <a:cs typeface="Aharoni" pitchFamily="2" charset="-79"/>
              </a:rPr>
              <a:t>spetsialistid</a:t>
            </a:r>
            <a:endParaRPr lang="en-US" sz="2000" dirty="0">
              <a:cs typeface="Aharoni" pitchFamily="2" charset="-79"/>
            </a:endParaRPr>
          </a:p>
          <a:p>
            <a:pPr marL="180975" indent="-180975">
              <a:buClr>
                <a:srgbClr val="203F8C"/>
              </a:buClr>
              <a:buSzPct val="70000"/>
              <a:buNone/>
            </a:pPr>
            <a:r>
              <a:rPr lang="en-US" sz="2000" b="1" dirty="0" smtClean="0">
                <a:cs typeface="Aharoni" pitchFamily="2" charset="-79"/>
              </a:rPr>
              <a:t>ITR3</a:t>
            </a:r>
            <a:r>
              <a:rPr lang="en-US" sz="2000" b="1" dirty="0">
                <a:cs typeface="Aharoni" pitchFamily="2" charset="-79"/>
              </a:rPr>
              <a:t>: </a:t>
            </a:r>
            <a:r>
              <a:rPr lang="en-US" sz="2000" b="1" dirty="0" err="1">
                <a:cs typeface="Aharoni" pitchFamily="2" charset="-79"/>
              </a:rPr>
              <a:t>Teenust</a:t>
            </a:r>
            <a:r>
              <a:rPr lang="en-US" sz="2000" b="1" dirty="0">
                <a:cs typeface="Aharoni" pitchFamily="2" charset="-79"/>
              </a:rPr>
              <a:t> </a:t>
            </a:r>
            <a:r>
              <a:rPr lang="en-US" sz="2000" b="1" dirty="0" err="1">
                <a:cs typeface="Aharoni" pitchFamily="2" charset="-79"/>
              </a:rPr>
              <a:t>osutavate</a:t>
            </a:r>
            <a:r>
              <a:rPr lang="en-US" sz="2000" b="1" dirty="0">
                <a:cs typeface="Aharoni" pitchFamily="2" charset="-79"/>
              </a:rPr>
              <a:t> ja </a:t>
            </a:r>
            <a:r>
              <a:rPr lang="en-US" sz="2000" b="1" dirty="0" err="1">
                <a:cs typeface="Aharoni" pitchFamily="2" charset="-79"/>
              </a:rPr>
              <a:t>korraldavate</a:t>
            </a:r>
            <a:r>
              <a:rPr lang="en-US" sz="2000" b="1" dirty="0">
                <a:cs typeface="Aharoni" pitchFamily="2" charset="-79"/>
              </a:rPr>
              <a:t> </a:t>
            </a:r>
            <a:r>
              <a:rPr lang="en-US" sz="2000" b="1" dirty="0" err="1">
                <a:cs typeface="Aharoni" pitchFamily="2" charset="-79"/>
              </a:rPr>
              <a:t>spetsialistide</a:t>
            </a:r>
            <a:r>
              <a:rPr lang="en-US" sz="2000" b="1" dirty="0">
                <a:cs typeface="Aharoni" pitchFamily="2" charset="-79"/>
              </a:rPr>
              <a:t> </a:t>
            </a:r>
            <a:r>
              <a:rPr lang="en-US" sz="2000" b="1" dirty="0" err="1">
                <a:cs typeface="Aharoni" pitchFamily="2" charset="-79"/>
              </a:rPr>
              <a:t>töö</a:t>
            </a:r>
            <a:r>
              <a:rPr lang="en-US" sz="2000" b="1" dirty="0">
                <a:cs typeface="Aharoni" pitchFamily="2" charset="-79"/>
              </a:rPr>
              <a:t> on </a:t>
            </a:r>
            <a:r>
              <a:rPr lang="en-US" sz="2000" b="1" dirty="0" err="1">
                <a:cs typeface="Aharoni" pitchFamily="2" charset="-79"/>
              </a:rPr>
              <a:t>väärtustatud</a:t>
            </a:r>
            <a:endParaRPr lang="en-US" sz="2000" b="1" dirty="0">
              <a:cs typeface="Aharoni" pitchFamily="2" charset="-79"/>
            </a:endParaRPr>
          </a:p>
          <a:p>
            <a:pPr marL="180975" indent="-180975">
              <a:buClr>
                <a:srgbClr val="203F8C"/>
              </a:buClr>
              <a:buSzPct val="70000"/>
              <a:buNone/>
            </a:pPr>
            <a:r>
              <a:rPr lang="en-US" sz="2000" dirty="0" smtClean="0">
                <a:cs typeface="Aharoni" pitchFamily="2" charset="-79"/>
              </a:rPr>
              <a:t>ITR4</a:t>
            </a:r>
            <a:r>
              <a:rPr lang="en-US" sz="2000" dirty="0">
                <a:cs typeface="Aharoni" pitchFamily="2" charset="-79"/>
              </a:rPr>
              <a:t>: </a:t>
            </a:r>
            <a:r>
              <a:rPr lang="en-US" sz="2000" dirty="0" err="1">
                <a:cs typeface="Aharoni" pitchFamily="2" charset="-79"/>
              </a:rPr>
              <a:t>Teenust</a:t>
            </a:r>
            <a:r>
              <a:rPr lang="en-US" sz="2000" dirty="0">
                <a:cs typeface="Aharoni" pitchFamily="2" charset="-79"/>
              </a:rPr>
              <a:t> </a:t>
            </a:r>
            <a:r>
              <a:rPr lang="en-US" sz="2000" dirty="0" err="1">
                <a:cs typeface="Aharoni" pitchFamily="2" charset="-79"/>
              </a:rPr>
              <a:t>osutavaid</a:t>
            </a:r>
            <a:r>
              <a:rPr lang="en-US" sz="2000" dirty="0">
                <a:cs typeface="Aharoni" pitchFamily="2" charset="-79"/>
              </a:rPr>
              <a:t> </a:t>
            </a:r>
            <a:r>
              <a:rPr lang="en-US" sz="2000" dirty="0" err="1">
                <a:cs typeface="Aharoni" pitchFamily="2" charset="-79"/>
              </a:rPr>
              <a:t>spetsialiste</a:t>
            </a:r>
            <a:r>
              <a:rPr lang="en-US" sz="2000" dirty="0">
                <a:cs typeface="Aharoni" pitchFamily="2" charset="-79"/>
              </a:rPr>
              <a:t> on </a:t>
            </a:r>
            <a:r>
              <a:rPr lang="en-US" sz="2000" dirty="0" err="1">
                <a:cs typeface="Aharoni" pitchFamily="2" charset="-79"/>
              </a:rPr>
              <a:t>teenuse</a:t>
            </a:r>
            <a:r>
              <a:rPr lang="en-US" sz="2000" dirty="0">
                <a:cs typeface="Aharoni" pitchFamily="2" charset="-79"/>
              </a:rPr>
              <a:t> </a:t>
            </a:r>
            <a:r>
              <a:rPr lang="en-US" sz="2000" dirty="0" err="1">
                <a:cs typeface="Aharoni" pitchFamily="2" charset="-79"/>
              </a:rPr>
              <a:t>kvaliteetseks</a:t>
            </a:r>
            <a:r>
              <a:rPr lang="en-US" sz="2000" dirty="0">
                <a:cs typeface="Aharoni" pitchFamily="2" charset="-79"/>
              </a:rPr>
              <a:t> </a:t>
            </a:r>
            <a:r>
              <a:rPr lang="en-US" sz="2000" dirty="0" err="1">
                <a:cs typeface="Aharoni" pitchFamily="2" charset="-79"/>
              </a:rPr>
              <a:t>osutamiseks</a:t>
            </a:r>
            <a:r>
              <a:rPr lang="en-US" sz="2000" dirty="0">
                <a:cs typeface="Aharoni" pitchFamily="2" charset="-79"/>
              </a:rPr>
              <a:t> </a:t>
            </a:r>
            <a:r>
              <a:rPr lang="en-US" sz="2000" dirty="0" err="1">
                <a:cs typeface="Aharoni" pitchFamily="2" charset="-79"/>
              </a:rPr>
              <a:t>piisavalt</a:t>
            </a:r>
            <a:endParaRPr lang="en-US" sz="2000" dirty="0">
              <a:cs typeface="Aharoni" pitchFamily="2" charset="-79"/>
            </a:endParaRPr>
          </a:p>
          <a:p>
            <a:pPr marL="180975" indent="-180975">
              <a:buClr>
                <a:srgbClr val="203F8C"/>
              </a:buClr>
              <a:buSzPct val="70000"/>
              <a:buNone/>
            </a:pPr>
            <a:r>
              <a:rPr lang="en-US" sz="2000" dirty="0" smtClean="0">
                <a:cs typeface="Aharoni" pitchFamily="2" charset="-79"/>
              </a:rPr>
              <a:t>ITR5</a:t>
            </a:r>
            <a:r>
              <a:rPr lang="en-US" sz="2000" dirty="0">
                <a:cs typeface="Aharoni" pitchFamily="2" charset="-79"/>
              </a:rPr>
              <a:t>: </a:t>
            </a:r>
            <a:r>
              <a:rPr lang="en-US" sz="2000" dirty="0" err="1">
                <a:cs typeface="Aharoni" pitchFamily="2" charset="-79"/>
              </a:rPr>
              <a:t>Teenust</a:t>
            </a:r>
            <a:r>
              <a:rPr lang="en-US" sz="2000" dirty="0">
                <a:cs typeface="Aharoni" pitchFamily="2" charset="-79"/>
              </a:rPr>
              <a:t> </a:t>
            </a:r>
            <a:r>
              <a:rPr lang="en-US" sz="2000" dirty="0" err="1">
                <a:cs typeface="Aharoni" pitchFamily="2" charset="-79"/>
              </a:rPr>
              <a:t>osutavad</a:t>
            </a:r>
            <a:r>
              <a:rPr lang="en-US" sz="2000" dirty="0">
                <a:cs typeface="Aharoni" pitchFamily="2" charset="-79"/>
              </a:rPr>
              <a:t> ja </a:t>
            </a:r>
            <a:r>
              <a:rPr lang="en-US" sz="2000" dirty="0" err="1">
                <a:cs typeface="Aharoni" pitchFamily="2" charset="-79"/>
              </a:rPr>
              <a:t>korraldavad</a:t>
            </a:r>
            <a:r>
              <a:rPr lang="en-US" sz="2000" dirty="0">
                <a:cs typeface="Aharoni" pitchFamily="2" charset="-79"/>
              </a:rPr>
              <a:t> </a:t>
            </a:r>
            <a:r>
              <a:rPr lang="en-US" sz="2000" dirty="0" err="1">
                <a:cs typeface="Aharoni" pitchFamily="2" charset="-79"/>
              </a:rPr>
              <a:t>spetsialistid</a:t>
            </a:r>
            <a:r>
              <a:rPr lang="en-US" sz="2000" dirty="0">
                <a:cs typeface="Aharoni" pitchFamily="2" charset="-79"/>
              </a:rPr>
              <a:t> </a:t>
            </a:r>
            <a:r>
              <a:rPr lang="en-US" sz="2000" dirty="0" err="1">
                <a:cs typeface="Aharoni" pitchFamily="2" charset="-79"/>
              </a:rPr>
              <a:t>tegelevad</a:t>
            </a:r>
            <a:r>
              <a:rPr lang="en-US" sz="2000" dirty="0">
                <a:cs typeface="Aharoni" pitchFamily="2" charset="-79"/>
              </a:rPr>
              <a:t> </a:t>
            </a:r>
            <a:r>
              <a:rPr lang="en-US" sz="2000" dirty="0" err="1">
                <a:cs typeface="Aharoni" pitchFamily="2" charset="-79"/>
              </a:rPr>
              <a:t>enesetäiendamisega</a:t>
            </a:r>
            <a:endParaRPr lang="en-US" sz="2000" dirty="0">
              <a:cs typeface="Aharoni" pitchFamily="2" charset="-79"/>
            </a:endParaRPr>
          </a:p>
          <a:p>
            <a:pPr marL="180975" indent="-180975">
              <a:buClr>
                <a:srgbClr val="203F8C"/>
              </a:buClr>
              <a:buSzPct val="70000"/>
              <a:buNone/>
            </a:pPr>
            <a:r>
              <a:rPr lang="en-US" sz="2000" dirty="0" smtClean="0">
                <a:cs typeface="Aharoni" pitchFamily="2" charset="-79"/>
              </a:rPr>
              <a:t>ITR6</a:t>
            </a:r>
            <a:r>
              <a:rPr lang="en-US" sz="2000" dirty="0">
                <a:cs typeface="Aharoni" pitchFamily="2" charset="-79"/>
              </a:rPr>
              <a:t>: </a:t>
            </a:r>
            <a:r>
              <a:rPr lang="en-US" sz="2000" dirty="0" err="1">
                <a:cs typeface="Aharoni" pitchFamily="2" charset="-79"/>
              </a:rPr>
              <a:t>Teenust</a:t>
            </a:r>
            <a:r>
              <a:rPr lang="en-US" sz="2000" dirty="0">
                <a:cs typeface="Aharoni" pitchFamily="2" charset="-79"/>
              </a:rPr>
              <a:t> </a:t>
            </a:r>
            <a:r>
              <a:rPr lang="en-US" sz="2000" dirty="0" err="1">
                <a:cs typeface="Aharoni" pitchFamily="2" charset="-79"/>
              </a:rPr>
              <a:t>osutava</a:t>
            </a:r>
            <a:r>
              <a:rPr lang="en-US" sz="2000" dirty="0">
                <a:cs typeface="Aharoni" pitchFamily="2" charset="-79"/>
              </a:rPr>
              <a:t> </a:t>
            </a:r>
            <a:r>
              <a:rPr lang="en-US" sz="2000" dirty="0" err="1">
                <a:cs typeface="Aharoni" pitchFamily="2" charset="-79"/>
              </a:rPr>
              <a:t>personali</a:t>
            </a:r>
            <a:r>
              <a:rPr lang="en-US" sz="2000" dirty="0">
                <a:cs typeface="Aharoni" pitchFamily="2" charset="-79"/>
              </a:rPr>
              <a:t> </a:t>
            </a:r>
            <a:r>
              <a:rPr lang="en-US" sz="2000" dirty="0" err="1">
                <a:cs typeface="Aharoni" pitchFamily="2" charset="-79"/>
              </a:rPr>
              <a:t>järelkasv</a:t>
            </a:r>
            <a:r>
              <a:rPr lang="en-US" sz="2000" dirty="0">
                <a:cs typeface="Aharoni" pitchFamily="2" charset="-79"/>
              </a:rPr>
              <a:t> on </a:t>
            </a:r>
            <a:r>
              <a:rPr lang="en-US" sz="2000" dirty="0" err="1">
                <a:cs typeface="Aharoni" pitchFamily="2" charset="-79"/>
              </a:rPr>
              <a:t>tagatud</a:t>
            </a:r>
            <a:endParaRPr lang="en-US" sz="2000" dirty="0">
              <a:cs typeface="Aharoni" pitchFamily="2" charset="-79"/>
            </a:endParaRPr>
          </a:p>
          <a:p>
            <a:pPr marL="180975" indent="-180975">
              <a:buClr>
                <a:srgbClr val="203F8C"/>
              </a:buClr>
              <a:buSzPct val="70000"/>
              <a:buNone/>
            </a:pPr>
            <a:r>
              <a:rPr lang="en-US" sz="2000" dirty="0" smtClean="0">
                <a:cs typeface="Aharoni" pitchFamily="2" charset="-79"/>
              </a:rPr>
              <a:t>ITR7</a:t>
            </a:r>
            <a:r>
              <a:rPr lang="en-US" sz="2000" dirty="0">
                <a:cs typeface="Aharoni" pitchFamily="2" charset="-79"/>
              </a:rPr>
              <a:t>: </a:t>
            </a:r>
            <a:r>
              <a:rPr lang="en-US" sz="2000" dirty="0" err="1">
                <a:cs typeface="Aharoni" pitchFamily="2" charset="-79"/>
              </a:rPr>
              <a:t>Teenuse</a:t>
            </a:r>
            <a:r>
              <a:rPr lang="en-US" sz="2000" dirty="0">
                <a:cs typeface="Aharoni" pitchFamily="2" charset="-79"/>
              </a:rPr>
              <a:t> </a:t>
            </a:r>
            <a:r>
              <a:rPr lang="en-US" sz="2000" dirty="0" err="1">
                <a:cs typeface="Aharoni" pitchFamily="2" charset="-79"/>
              </a:rPr>
              <a:t>osutamise</a:t>
            </a:r>
            <a:r>
              <a:rPr lang="en-US" sz="2000" dirty="0">
                <a:cs typeface="Aharoni" pitchFamily="2" charset="-79"/>
              </a:rPr>
              <a:t> </a:t>
            </a:r>
            <a:r>
              <a:rPr lang="en-US" sz="2000" dirty="0" err="1">
                <a:cs typeface="Aharoni" pitchFamily="2" charset="-79"/>
              </a:rPr>
              <a:t>võimekust</a:t>
            </a:r>
            <a:r>
              <a:rPr lang="en-US" sz="2000" dirty="0">
                <a:cs typeface="Aharoni" pitchFamily="2" charset="-79"/>
              </a:rPr>
              <a:t> </a:t>
            </a:r>
            <a:r>
              <a:rPr lang="en-US" sz="2000" dirty="0" err="1">
                <a:cs typeface="Aharoni" pitchFamily="2" charset="-79"/>
              </a:rPr>
              <a:t>suurendavad</a:t>
            </a:r>
            <a:r>
              <a:rPr lang="en-US" sz="2000" dirty="0">
                <a:cs typeface="Aharoni" pitchFamily="2" charset="-79"/>
              </a:rPr>
              <a:t> </a:t>
            </a:r>
            <a:r>
              <a:rPr lang="en-US" sz="2000" dirty="0" err="1">
                <a:cs typeface="Aharoni" pitchFamily="2" charset="-79"/>
              </a:rPr>
              <a:t>kaasatud</a:t>
            </a:r>
            <a:r>
              <a:rPr lang="en-US" sz="2000" dirty="0">
                <a:cs typeface="Aharoni" pitchFamily="2" charset="-79"/>
              </a:rPr>
              <a:t> </a:t>
            </a:r>
            <a:r>
              <a:rPr lang="en-US" sz="2000" dirty="0" err="1">
                <a:cs typeface="Aharoni" pitchFamily="2" charset="-79"/>
              </a:rPr>
              <a:t>vabatahtlikud</a:t>
            </a:r>
            <a:endParaRPr lang="en-US" sz="2000" dirty="0">
              <a:cs typeface="Aharoni" pitchFamily="2" charset="-79"/>
            </a:endParaRPr>
          </a:p>
          <a:p>
            <a:pPr marL="180975" indent="-180975">
              <a:buClr>
                <a:srgbClr val="203F8C"/>
              </a:buClr>
              <a:buSzPct val="70000"/>
              <a:buNone/>
            </a:pPr>
            <a:r>
              <a:rPr lang="en-US" sz="2000" b="1" dirty="0" smtClean="0">
                <a:cs typeface="Aharoni" pitchFamily="2" charset="-79"/>
              </a:rPr>
              <a:t>ITR8</a:t>
            </a:r>
            <a:r>
              <a:rPr lang="en-US" sz="2000" b="1" dirty="0">
                <a:cs typeface="Aharoni" pitchFamily="2" charset="-79"/>
              </a:rPr>
              <a:t>: </a:t>
            </a:r>
            <a:r>
              <a:rPr lang="en-US" sz="2000" b="1" dirty="0" err="1">
                <a:cs typeface="Aharoni" pitchFamily="2" charset="-79"/>
              </a:rPr>
              <a:t>Teenuseid</a:t>
            </a:r>
            <a:r>
              <a:rPr lang="en-US" sz="2000" b="1" dirty="0">
                <a:cs typeface="Aharoni" pitchFamily="2" charset="-79"/>
              </a:rPr>
              <a:t> </a:t>
            </a:r>
            <a:r>
              <a:rPr lang="en-US" sz="2000" b="1" dirty="0" err="1">
                <a:cs typeface="Aharoni" pitchFamily="2" charset="-79"/>
              </a:rPr>
              <a:t>osutatakse</a:t>
            </a:r>
            <a:r>
              <a:rPr lang="en-US" sz="2000" b="1" dirty="0">
                <a:cs typeface="Aharoni" pitchFamily="2" charset="-79"/>
              </a:rPr>
              <a:t> </a:t>
            </a:r>
            <a:r>
              <a:rPr lang="en-US" sz="2000" b="1" dirty="0" err="1">
                <a:cs typeface="Aharoni" pitchFamily="2" charset="-79"/>
              </a:rPr>
              <a:t>heas</a:t>
            </a:r>
            <a:r>
              <a:rPr lang="en-US" sz="2000" b="1" dirty="0">
                <a:cs typeface="Aharoni" pitchFamily="2" charset="-79"/>
              </a:rPr>
              <a:t> </a:t>
            </a:r>
            <a:r>
              <a:rPr lang="en-US" sz="2000" b="1" dirty="0" err="1">
                <a:cs typeface="Aharoni" pitchFamily="2" charset="-79"/>
              </a:rPr>
              <a:t>seisundis</a:t>
            </a:r>
            <a:r>
              <a:rPr lang="en-US" sz="2000" b="1" dirty="0">
                <a:cs typeface="Aharoni" pitchFamily="2" charset="-79"/>
              </a:rPr>
              <a:t> </a:t>
            </a:r>
            <a:r>
              <a:rPr lang="en-US" sz="2000" b="1" dirty="0" err="1">
                <a:cs typeface="Aharoni" pitchFamily="2" charset="-79"/>
              </a:rPr>
              <a:t>hoonetes</a:t>
            </a:r>
            <a:r>
              <a:rPr lang="en-US" sz="2000" b="1" dirty="0">
                <a:cs typeface="Aharoni" pitchFamily="2" charset="-79"/>
              </a:rPr>
              <a:t> ja </a:t>
            </a:r>
            <a:r>
              <a:rPr lang="en-US" sz="2000" b="1" dirty="0" err="1">
                <a:cs typeface="Aharoni" pitchFamily="2" charset="-79"/>
              </a:rPr>
              <a:t>rajatistel</a:t>
            </a:r>
            <a:endParaRPr lang="en-US" sz="2000" b="1" dirty="0">
              <a:cs typeface="Aharoni" pitchFamily="2" charset="-79"/>
            </a:endParaRPr>
          </a:p>
          <a:p>
            <a:pPr marL="180975" indent="-180975">
              <a:buClr>
                <a:srgbClr val="203F8C"/>
              </a:buClr>
              <a:buSzPct val="70000"/>
              <a:buNone/>
            </a:pPr>
            <a:r>
              <a:rPr lang="en-US" sz="2000" dirty="0" smtClean="0">
                <a:cs typeface="Aharoni" pitchFamily="2" charset="-79"/>
              </a:rPr>
              <a:t>ITR9</a:t>
            </a:r>
            <a:r>
              <a:rPr lang="en-US" sz="2000" dirty="0">
                <a:cs typeface="Aharoni" pitchFamily="2" charset="-79"/>
              </a:rPr>
              <a:t>: </a:t>
            </a:r>
            <a:r>
              <a:rPr lang="en-US" sz="2000" dirty="0" err="1">
                <a:cs typeface="Aharoni" pitchFamily="2" charset="-79"/>
              </a:rPr>
              <a:t>Teenuse</a:t>
            </a:r>
            <a:r>
              <a:rPr lang="en-US" sz="2000" dirty="0">
                <a:cs typeface="Aharoni" pitchFamily="2" charset="-79"/>
              </a:rPr>
              <a:t> </a:t>
            </a:r>
            <a:r>
              <a:rPr lang="en-US" sz="2000" dirty="0" err="1">
                <a:cs typeface="Aharoni" pitchFamily="2" charset="-79"/>
              </a:rPr>
              <a:t>osutamiseks</a:t>
            </a:r>
            <a:r>
              <a:rPr lang="en-US" sz="2000" dirty="0">
                <a:cs typeface="Aharoni" pitchFamily="2" charset="-79"/>
              </a:rPr>
              <a:t> </a:t>
            </a:r>
            <a:r>
              <a:rPr lang="en-US" sz="2000" dirty="0" err="1">
                <a:cs typeface="Aharoni" pitchFamily="2" charset="-79"/>
              </a:rPr>
              <a:t>kasutatavad</a:t>
            </a:r>
            <a:r>
              <a:rPr lang="en-US" sz="2000" dirty="0">
                <a:cs typeface="Aharoni" pitchFamily="2" charset="-79"/>
              </a:rPr>
              <a:t> </a:t>
            </a:r>
            <a:r>
              <a:rPr lang="en-US" sz="2000" dirty="0" err="1">
                <a:cs typeface="Aharoni" pitchFamily="2" charset="-79"/>
              </a:rPr>
              <a:t>hooned</a:t>
            </a:r>
            <a:r>
              <a:rPr lang="en-US" sz="2000" dirty="0">
                <a:cs typeface="Aharoni" pitchFamily="2" charset="-79"/>
              </a:rPr>
              <a:t> </a:t>
            </a:r>
            <a:r>
              <a:rPr lang="en-US" sz="2000" dirty="0" err="1">
                <a:cs typeface="Aharoni" pitchFamily="2" charset="-79"/>
              </a:rPr>
              <a:t>vastavad</a:t>
            </a:r>
            <a:r>
              <a:rPr lang="en-US" sz="2000" dirty="0">
                <a:cs typeface="Aharoni" pitchFamily="2" charset="-79"/>
              </a:rPr>
              <a:t> </a:t>
            </a:r>
            <a:r>
              <a:rPr lang="en-US" sz="2000" dirty="0" err="1">
                <a:cs typeface="Aharoni" pitchFamily="2" charset="-79"/>
              </a:rPr>
              <a:t>kehtestatud</a:t>
            </a:r>
            <a:r>
              <a:rPr lang="en-US" sz="2000" dirty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nõuetele</a:t>
            </a:r>
            <a:endParaRPr lang="et-EE" sz="2000" dirty="0">
              <a:cs typeface="Aharoni" pitchFamily="2" charset="-79"/>
            </a:endParaRPr>
          </a:p>
          <a:p>
            <a:pPr marL="180975" indent="-180975">
              <a:buClr>
                <a:srgbClr val="203F8C"/>
              </a:buClr>
              <a:buSzPct val="70000"/>
              <a:buNone/>
            </a:pPr>
            <a:r>
              <a:rPr lang="en-US" sz="2000" dirty="0" smtClean="0">
                <a:cs typeface="Aharoni" pitchFamily="2" charset="-79"/>
              </a:rPr>
              <a:t>ITR10</a:t>
            </a:r>
            <a:r>
              <a:rPr lang="en-US" sz="2000" dirty="0">
                <a:cs typeface="Aharoni" pitchFamily="2" charset="-79"/>
              </a:rPr>
              <a:t>: </a:t>
            </a:r>
            <a:r>
              <a:rPr lang="en-US" sz="2000" dirty="0" err="1">
                <a:cs typeface="Aharoni" pitchFamily="2" charset="-79"/>
              </a:rPr>
              <a:t>Teenuse</a:t>
            </a:r>
            <a:r>
              <a:rPr lang="en-US" sz="2000" dirty="0">
                <a:cs typeface="Aharoni" pitchFamily="2" charset="-79"/>
              </a:rPr>
              <a:t> </a:t>
            </a:r>
            <a:r>
              <a:rPr lang="en-US" sz="2000" dirty="0" err="1">
                <a:cs typeface="Aharoni" pitchFamily="2" charset="-79"/>
              </a:rPr>
              <a:t>osutamiseks</a:t>
            </a:r>
            <a:r>
              <a:rPr lang="en-US" sz="2000" dirty="0">
                <a:cs typeface="Aharoni" pitchFamily="2" charset="-79"/>
              </a:rPr>
              <a:t> </a:t>
            </a:r>
            <a:r>
              <a:rPr lang="en-US" sz="2000" dirty="0" err="1">
                <a:cs typeface="Aharoni" pitchFamily="2" charset="-79"/>
              </a:rPr>
              <a:t>vajalik</a:t>
            </a:r>
            <a:r>
              <a:rPr lang="en-US" sz="2000" dirty="0">
                <a:cs typeface="Aharoni" pitchFamily="2" charset="-79"/>
              </a:rPr>
              <a:t> </a:t>
            </a:r>
            <a:r>
              <a:rPr lang="en-US" sz="2000" dirty="0" err="1">
                <a:cs typeface="Aharoni" pitchFamily="2" charset="-79"/>
              </a:rPr>
              <a:t>tehniline</a:t>
            </a:r>
            <a:r>
              <a:rPr lang="en-US" sz="2000" dirty="0">
                <a:cs typeface="Aharoni" pitchFamily="2" charset="-79"/>
              </a:rPr>
              <a:t> </a:t>
            </a:r>
            <a:r>
              <a:rPr lang="en-US" sz="2000" dirty="0" err="1">
                <a:cs typeface="Aharoni" pitchFamily="2" charset="-79"/>
              </a:rPr>
              <a:t>taristu</a:t>
            </a:r>
            <a:r>
              <a:rPr lang="en-US" sz="2000" dirty="0">
                <a:cs typeface="Aharoni" pitchFamily="2" charset="-79"/>
              </a:rPr>
              <a:t> on </a:t>
            </a:r>
            <a:r>
              <a:rPr lang="en-US" sz="2000" dirty="0" err="1">
                <a:cs typeface="Aharoni" pitchFamily="2" charset="-79"/>
              </a:rPr>
              <a:t>piisav</a:t>
            </a:r>
            <a:r>
              <a:rPr lang="en-US" sz="2000" dirty="0">
                <a:cs typeface="Aharoni" pitchFamily="2" charset="-79"/>
              </a:rPr>
              <a:t> ja heal </a:t>
            </a:r>
            <a:r>
              <a:rPr lang="en-US" sz="2000" dirty="0" err="1">
                <a:cs typeface="Aharoni" pitchFamily="2" charset="-79"/>
              </a:rPr>
              <a:t>tasemel</a:t>
            </a:r>
            <a:endParaRPr lang="en-US" sz="2000" dirty="0">
              <a:cs typeface="Aharoni" pitchFamily="2" charset="-79"/>
            </a:endParaRPr>
          </a:p>
          <a:p>
            <a:pPr marL="0" indent="0">
              <a:buClr>
                <a:srgbClr val="203F8C"/>
              </a:buClr>
              <a:buSzPct val="70000"/>
              <a:buNone/>
            </a:pPr>
            <a:r>
              <a:rPr lang="et-EE" sz="2400" b="1" dirty="0">
                <a:solidFill>
                  <a:srgbClr val="203F8C"/>
                </a:solidFill>
                <a:cs typeface="Aharoni" pitchFamily="2" charset="-79"/>
              </a:rPr>
              <a:t/>
            </a:r>
            <a:br>
              <a:rPr lang="et-EE" sz="2400" b="1" dirty="0">
                <a:solidFill>
                  <a:srgbClr val="203F8C"/>
                </a:solidFill>
                <a:cs typeface="Aharoni" pitchFamily="2" charset="-79"/>
              </a:rPr>
            </a:br>
            <a:endParaRPr lang="et-EE" sz="1800" dirty="0" smtClean="0"/>
          </a:p>
          <a:p>
            <a:pPr marL="0" lvl="0" indent="0">
              <a:buNone/>
            </a:pPr>
            <a:endParaRPr lang="et-EE" sz="1800" dirty="0"/>
          </a:p>
        </p:txBody>
      </p:sp>
      <p:pic>
        <p:nvPicPr>
          <p:cNvPr id="4" name="Pilt 1" descr="C:\Users\karrok\Desktop\geomedia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05064"/>
            <a:ext cx="1512168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698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7200800" cy="936104"/>
          </a:xfrm>
        </p:spPr>
        <p:txBody>
          <a:bodyPr/>
          <a:lstStyle/>
          <a:p>
            <a:pPr lvl="0" algn="l"/>
            <a:r>
              <a:rPr lang="et-EE" sz="3200" b="1" dirty="0">
                <a:solidFill>
                  <a:srgbClr val="203F8C"/>
                </a:solidFill>
                <a:latin typeface="+mn-lt"/>
                <a:cs typeface="Aharoni" pitchFamily="2" charset="-79"/>
              </a:rPr>
              <a:t>Kriteeriumi </a:t>
            </a:r>
            <a:r>
              <a:rPr lang="et-EE" sz="3200" b="1" dirty="0" smtClean="0">
                <a:solidFill>
                  <a:srgbClr val="203F8C"/>
                </a:solidFill>
                <a:latin typeface="+mn-lt"/>
                <a:cs typeface="Aharoni" pitchFamily="2" charset="-79"/>
              </a:rPr>
              <a:t>seadmise alus</a:t>
            </a:r>
            <a:endParaRPr lang="et-EE" sz="3200" b="1" dirty="0">
              <a:solidFill>
                <a:srgbClr val="203F8C"/>
              </a:solidFill>
              <a:latin typeface="+mn-lt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5918" y="1124744"/>
            <a:ext cx="7250578" cy="5001419"/>
          </a:xfrm>
        </p:spPr>
        <p:txBody>
          <a:bodyPr/>
          <a:lstStyle/>
          <a:p>
            <a:pPr>
              <a:buClr>
                <a:srgbClr val="203F8C"/>
              </a:buClr>
              <a:buSzPct val="70000"/>
            </a:pPr>
            <a:r>
              <a:rPr lang="et-EE" sz="2400" dirty="0" smtClean="0">
                <a:cs typeface="Aharoni" pitchFamily="2" charset="-79"/>
              </a:rPr>
              <a:t>riiklikes </a:t>
            </a:r>
            <a:r>
              <a:rPr lang="et-EE" sz="2400" dirty="0">
                <a:cs typeface="Aharoni" pitchFamily="2" charset="-79"/>
              </a:rPr>
              <a:t>õigusaktides sätestatud ülesanded ja nõuded;</a:t>
            </a:r>
          </a:p>
          <a:p>
            <a:pPr>
              <a:buClr>
                <a:srgbClr val="203F8C"/>
              </a:buClr>
              <a:buSzPct val="70000"/>
            </a:pPr>
            <a:r>
              <a:rPr lang="et-EE" sz="2400" dirty="0" smtClean="0">
                <a:cs typeface="Aharoni" pitchFamily="2" charset="-79"/>
              </a:rPr>
              <a:t>riiklikes </a:t>
            </a:r>
            <a:r>
              <a:rPr lang="et-EE" sz="2400" dirty="0">
                <a:cs typeface="Aharoni" pitchFamily="2" charset="-79"/>
              </a:rPr>
              <a:t>valdkondlikes arengukavades sisalduvad eesmärgid, indikaatorid ja sihtväärtused;</a:t>
            </a:r>
          </a:p>
          <a:p>
            <a:pPr>
              <a:buClr>
                <a:srgbClr val="203F8C"/>
              </a:buClr>
              <a:buSzPct val="70000"/>
            </a:pPr>
            <a:r>
              <a:rPr lang="et-EE" sz="2400" dirty="0" smtClean="0">
                <a:cs typeface="Aharoni" pitchFamily="2" charset="-79"/>
              </a:rPr>
              <a:t>teenuste </a:t>
            </a:r>
            <a:r>
              <a:rPr lang="et-EE" sz="2400" dirty="0">
                <a:cs typeface="Aharoni" pitchFamily="2" charset="-79"/>
              </a:rPr>
              <a:t>juhendmaterjalide suunised;</a:t>
            </a:r>
          </a:p>
          <a:p>
            <a:pPr>
              <a:buClr>
                <a:srgbClr val="203F8C"/>
              </a:buClr>
              <a:buSzPct val="70000"/>
            </a:pPr>
            <a:r>
              <a:rPr lang="et-EE" sz="2400" dirty="0" smtClean="0">
                <a:cs typeface="Aharoni" pitchFamily="2" charset="-79"/>
              </a:rPr>
              <a:t>uuringutes </a:t>
            </a:r>
            <a:r>
              <a:rPr lang="et-EE" sz="2400" dirty="0">
                <a:cs typeface="Aharoni" pitchFamily="2" charset="-79"/>
              </a:rPr>
              <a:t>sõnastatud probleemid ja arenguvajadused;</a:t>
            </a:r>
          </a:p>
          <a:p>
            <a:pPr>
              <a:buClr>
                <a:srgbClr val="203F8C"/>
              </a:buClr>
              <a:buSzPct val="70000"/>
            </a:pPr>
            <a:r>
              <a:rPr lang="et-EE" sz="2400" dirty="0" smtClean="0">
                <a:cs typeface="Aharoni" pitchFamily="2" charset="-79"/>
              </a:rPr>
              <a:t>valdkondlikes </a:t>
            </a:r>
            <a:r>
              <a:rPr lang="et-EE" sz="2400" dirty="0">
                <a:cs typeface="Aharoni" pitchFamily="2" charset="-79"/>
              </a:rPr>
              <a:t>andmekogudes sisalduvad andmed, mis eeldatavalt on seotud riiklikult määratud mõõtmisülesannetega;</a:t>
            </a:r>
          </a:p>
          <a:p>
            <a:pPr>
              <a:buClr>
                <a:srgbClr val="203F8C"/>
              </a:buClr>
              <a:buSzPct val="70000"/>
            </a:pPr>
            <a:r>
              <a:rPr lang="et-EE" sz="2400" dirty="0" smtClean="0">
                <a:cs typeface="Aharoni" pitchFamily="2" charset="-79"/>
              </a:rPr>
              <a:t>töörühmade </a:t>
            </a:r>
            <a:r>
              <a:rPr lang="et-EE" sz="2400" dirty="0">
                <a:cs typeface="Aharoni" pitchFamily="2" charset="-79"/>
              </a:rPr>
              <a:t>ja testitud KOV-üksuste esindajate ettepanekud</a:t>
            </a:r>
            <a:r>
              <a:rPr lang="et-EE" sz="2400" dirty="0" smtClean="0">
                <a:cs typeface="Aharoni" pitchFamily="2" charset="-79"/>
              </a:rPr>
              <a:t>.</a:t>
            </a:r>
          </a:p>
          <a:p>
            <a:pPr marL="0" indent="0">
              <a:buClr>
                <a:srgbClr val="203F8C"/>
              </a:buClr>
              <a:buSzPct val="70000"/>
              <a:buNone/>
            </a:pPr>
            <a:endParaRPr lang="et-EE" sz="2400" dirty="0">
              <a:cs typeface="Aharoni" pitchFamily="2" charset="-79"/>
            </a:endParaRPr>
          </a:p>
          <a:p>
            <a:pPr>
              <a:buClr>
                <a:srgbClr val="203F8C"/>
              </a:buClr>
              <a:buSzPct val="70000"/>
            </a:pPr>
            <a:r>
              <a:rPr lang="et-EE" sz="2400" b="1" dirty="0" smtClean="0">
                <a:cs typeface="Aharoni" pitchFamily="2" charset="-79"/>
              </a:rPr>
              <a:t>Arusaamine heast teenusest ja selle komponentidest</a:t>
            </a:r>
          </a:p>
          <a:p>
            <a:pPr marL="0" indent="0">
              <a:buClr>
                <a:srgbClr val="203F8C"/>
              </a:buClr>
              <a:buSzPct val="70000"/>
              <a:buNone/>
            </a:pPr>
            <a:endParaRPr lang="et-EE" sz="2400" dirty="0">
              <a:cs typeface="Aharoni" pitchFamily="2" charset="-79"/>
            </a:endParaRPr>
          </a:p>
          <a:p>
            <a:pPr marL="0" indent="0">
              <a:buClr>
                <a:srgbClr val="203F8C"/>
              </a:buClr>
              <a:buSzPct val="70000"/>
              <a:buNone/>
            </a:pPr>
            <a:endParaRPr lang="et-EE" sz="2400" dirty="0" smtClean="0">
              <a:cs typeface="Aharoni" pitchFamily="2" charset="-79"/>
            </a:endParaRPr>
          </a:p>
          <a:p>
            <a:pPr>
              <a:buClr>
                <a:srgbClr val="203F8C"/>
              </a:buClr>
              <a:buSzPct val="70000"/>
            </a:pPr>
            <a:r>
              <a:rPr lang="et-EE" sz="2400" dirty="0" smtClean="0">
                <a:cs typeface="Aharoni" pitchFamily="2" charset="-79"/>
              </a:rPr>
              <a:t>Registrites kogutavad andmed</a:t>
            </a:r>
          </a:p>
          <a:p>
            <a:pPr>
              <a:buClr>
                <a:srgbClr val="203F8C"/>
              </a:buClr>
              <a:buSzPct val="70000"/>
            </a:pPr>
            <a:endParaRPr lang="et-EE" sz="2400" dirty="0" smtClean="0">
              <a:cs typeface="Aharoni" pitchFamily="2" charset="-79"/>
            </a:endParaRPr>
          </a:p>
          <a:p>
            <a:pPr>
              <a:buClr>
                <a:srgbClr val="203F8C"/>
              </a:buClr>
              <a:buSzPct val="70000"/>
            </a:pPr>
            <a:endParaRPr lang="et-EE" sz="2400" dirty="0" smtClean="0">
              <a:cs typeface="Aharoni" pitchFamily="2" charset="-79"/>
            </a:endParaRPr>
          </a:p>
          <a:p>
            <a:pPr>
              <a:buClr>
                <a:srgbClr val="203F8C"/>
              </a:buClr>
              <a:buSzPct val="70000"/>
            </a:pPr>
            <a:endParaRPr lang="et-EE" sz="2400" dirty="0" smtClean="0"/>
          </a:p>
          <a:p>
            <a:pPr marL="0" lvl="0" indent="0">
              <a:buNone/>
            </a:pPr>
            <a:endParaRPr lang="et-EE" sz="1800" dirty="0"/>
          </a:p>
        </p:txBody>
      </p:sp>
      <p:pic>
        <p:nvPicPr>
          <p:cNvPr id="4" name="Pilt 1" descr="C:\Users\karrok\Desktop\geomedia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05064"/>
            <a:ext cx="1512168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164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7200800" cy="576064"/>
          </a:xfrm>
        </p:spPr>
        <p:txBody>
          <a:bodyPr/>
          <a:lstStyle/>
          <a:p>
            <a:pPr lvl="0" algn="l"/>
            <a:r>
              <a:rPr lang="et-EE" sz="3200" b="1" dirty="0" smtClean="0">
                <a:solidFill>
                  <a:srgbClr val="203F8C"/>
                </a:solidFill>
                <a:latin typeface="+mn-lt"/>
                <a:cs typeface="Aharoni" pitchFamily="2" charset="-79"/>
              </a:rPr>
              <a:t>Kriteeriumid ja nende </a:t>
            </a:r>
            <a:r>
              <a:rPr lang="et-EE" sz="3200" b="1" dirty="0" err="1" smtClean="0">
                <a:solidFill>
                  <a:srgbClr val="203F8C"/>
                </a:solidFill>
                <a:latin typeface="+mn-lt"/>
                <a:cs typeface="Aharoni" pitchFamily="2" charset="-79"/>
              </a:rPr>
              <a:t>lävendid</a:t>
            </a:r>
            <a:endParaRPr lang="et-EE" sz="3200" b="1" dirty="0">
              <a:solidFill>
                <a:srgbClr val="203F8C"/>
              </a:solidFill>
              <a:latin typeface="+mn-lt"/>
              <a:cs typeface="Aharoni" pitchFamily="2" charset="-79"/>
            </a:endParaRPr>
          </a:p>
        </p:txBody>
      </p:sp>
      <p:pic>
        <p:nvPicPr>
          <p:cNvPr id="4" name="Pilt 1" descr="C:\Users\karrok\Desktop\geomedia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05064"/>
            <a:ext cx="1512168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5903325"/>
              </p:ext>
            </p:extLst>
          </p:nvPr>
        </p:nvGraphicFramePr>
        <p:xfrm>
          <a:off x="1763688" y="908720"/>
          <a:ext cx="6900864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728192"/>
                <a:gridCol w="1728192"/>
                <a:gridCol w="1932312"/>
              </a:tblGrid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Kriteerium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Baastase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Edasijõudnu</a:t>
                      </a:r>
                      <a:r>
                        <a:rPr lang="et-EE" baseline="0" dirty="0" smtClean="0"/>
                        <a:t> tase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Eeskujulik tase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sz="1200" dirty="0" smtClean="0"/>
                        <a:t>ITR2: Raamatukogudes töötavad kvalifitseeritud spetsialistid	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err="1" smtClean="0"/>
                        <a:t>raamatukogu</a:t>
                      </a:r>
                      <a:r>
                        <a:rPr lang="fi-FI" sz="1200" dirty="0" smtClean="0"/>
                        <a:t> </a:t>
                      </a:r>
                      <a:r>
                        <a:rPr lang="fi-FI" sz="1200" dirty="0" err="1" smtClean="0"/>
                        <a:t>direktor/juhataja</a:t>
                      </a:r>
                      <a:r>
                        <a:rPr lang="fi-FI" sz="1200" dirty="0" smtClean="0"/>
                        <a:t> </a:t>
                      </a:r>
                      <a:r>
                        <a:rPr lang="fi-FI" sz="1200" dirty="0" err="1" smtClean="0"/>
                        <a:t>omab</a:t>
                      </a:r>
                      <a:r>
                        <a:rPr lang="fi-FI" sz="1200" dirty="0" smtClean="0"/>
                        <a:t> </a:t>
                      </a:r>
                      <a:r>
                        <a:rPr lang="fi-FI" sz="1200" dirty="0" err="1" smtClean="0"/>
                        <a:t>kõrgharidust</a:t>
                      </a:r>
                      <a:r>
                        <a:rPr lang="fi-FI" sz="1200" dirty="0" smtClean="0"/>
                        <a:t> ja </a:t>
                      </a:r>
                      <a:r>
                        <a:rPr lang="fi-FI" sz="1200" dirty="0" err="1" smtClean="0"/>
                        <a:t>nõutavat</a:t>
                      </a:r>
                      <a:r>
                        <a:rPr lang="fi-FI" sz="1200" dirty="0" smtClean="0"/>
                        <a:t> </a:t>
                      </a:r>
                      <a:r>
                        <a:rPr lang="fi-FI" sz="1200" dirty="0" err="1" smtClean="0"/>
                        <a:t>kutsekvalifikatsiooni</a:t>
                      </a:r>
                      <a:r>
                        <a:rPr lang="fi-FI" sz="1200" dirty="0" smtClean="0"/>
                        <a:t> </a:t>
                      </a:r>
                      <a:r>
                        <a:rPr lang="fi-FI" sz="1200" dirty="0" err="1" smtClean="0"/>
                        <a:t>taset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err="1" smtClean="0"/>
                        <a:t>vähemalt</a:t>
                      </a:r>
                      <a:r>
                        <a:rPr lang="fi-FI" sz="1200" dirty="0" smtClean="0"/>
                        <a:t> 2/3 </a:t>
                      </a:r>
                      <a:r>
                        <a:rPr lang="fi-FI" sz="1200" dirty="0" err="1" smtClean="0"/>
                        <a:t>raamatukoguhoidjatest</a:t>
                      </a:r>
                      <a:r>
                        <a:rPr lang="fi-FI" sz="1200" dirty="0" smtClean="0"/>
                        <a:t> on </a:t>
                      </a:r>
                      <a:r>
                        <a:rPr lang="fi-FI" sz="1200" dirty="0" err="1" smtClean="0"/>
                        <a:t>erialase</a:t>
                      </a:r>
                      <a:r>
                        <a:rPr lang="fi-FI" sz="1200" dirty="0" smtClean="0"/>
                        <a:t> </a:t>
                      </a:r>
                      <a:r>
                        <a:rPr lang="fi-FI" sz="1200" dirty="0" err="1" smtClean="0"/>
                        <a:t>haridusega</a:t>
                      </a:r>
                      <a:r>
                        <a:rPr lang="fi-FI" sz="1200" dirty="0" smtClean="0"/>
                        <a:t> </a:t>
                      </a:r>
                      <a:r>
                        <a:rPr lang="fi-FI" sz="1200" dirty="0" err="1" smtClean="0"/>
                        <a:t>või</a:t>
                      </a:r>
                      <a:r>
                        <a:rPr lang="fi-FI" sz="1200" dirty="0" smtClean="0"/>
                        <a:t> </a:t>
                      </a:r>
                      <a:r>
                        <a:rPr lang="fi-FI" sz="1200" dirty="0" err="1" smtClean="0"/>
                        <a:t>vähemalt</a:t>
                      </a:r>
                      <a:r>
                        <a:rPr lang="fi-FI" sz="1200" dirty="0" smtClean="0"/>
                        <a:t> 50% on </a:t>
                      </a:r>
                      <a:r>
                        <a:rPr lang="fi-FI" sz="1200" dirty="0" err="1" smtClean="0"/>
                        <a:t>läbinud</a:t>
                      </a:r>
                      <a:r>
                        <a:rPr lang="fi-FI" sz="1200" dirty="0" smtClean="0"/>
                        <a:t> </a:t>
                      </a:r>
                      <a:r>
                        <a:rPr lang="fi-FI" sz="1200" dirty="0" err="1" smtClean="0"/>
                        <a:t>kutsekutsekoolituse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err="1" smtClean="0"/>
                        <a:t>vähemalt</a:t>
                      </a:r>
                      <a:r>
                        <a:rPr lang="fi-FI" sz="1200" dirty="0" smtClean="0"/>
                        <a:t> 50% </a:t>
                      </a:r>
                      <a:r>
                        <a:rPr lang="fi-FI" sz="1200" dirty="0" err="1" smtClean="0"/>
                        <a:t>raamatukoguhoidjatest</a:t>
                      </a:r>
                      <a:r>
                        <a:rPr lang="fi-FI" sz="1200" dirty="0" smtClean="0"/>
                        <a:t> </a:t>
                      </a:r>
                      <a:r>
                        <a:rPr lang="fi-FI" sz="1200" dirty="0" err="1" smtClean="0"/>
                        <a:t>töötajatest</a:t>
                      </a:r>
                      <a:r>
                        <a:rPr lang="fi-FI" sz="1200" dirty="0" smtClean="0"/>
                        <a:t> on </a:t>
                      </a:r>
                      <a:r>
                        <a:rPr lang="fi-FI" sz="1200" dirty="0" err="1" smtClean="0"/>
                        <a:t>erialase</a:t>
                      </a:r>
                      <a:r>
                        <a:rPr lang="fi-FI" sz="1200" dirty="0" smtClean="0"/>
                        <a:t> </a:t>
                      </a:r>
                      <a:r>
                        <a:rPr lang="fi-FI" sz="1200" dirty="0" err="1" smtClean="0"/>
                        <a:t>kõrgharidusega</a:t>
                      </a:r>
                      <a:r>
                        <a:rPr lang="fi-FI" sz="1200" dirty="0" smtClean="0"/>
                        <a:t> </a:t>
                      </a:r>
                      <a:r>
                        <a:rPr lang="fi-FI" sz="1200" dirty="0" err="1" smtClean="0"/>
                        <a:t>ning</a:t>
                      </a:r>
                      <a:r>
                        <a:rPr lang="fi-FI" sz="1200" dirty="0" smtClean="0"/>
                        <a:t> </a:t>
                      </a:r>
                      <a:r>
                        <a:rPr lang="fi-FI" sz="1200" dirty="0" err="1" smtClean="0"/>
                        <a:t>raamatukogu</a:t>
                      </a:r>
                      <a:r>
                        <a:rPr lang="fi-FI" sz="1200" dirty="0" smtClean="0"/>
                        <a:t> </a:t>
                      </a:r>
                      <a:r>
                        <a:rPr lang="fi-FI" sz="1200" dirty="0" err="1" smtClean="0"/>
                        <a:t>töösse</a:t>
                      </a:r>
                      <a:r>
                        <a:rPr lang="fi-FI" sz="1200" dirty="0" smtClean="0"/>
                        <a:t> on </a:t>
                      </a:r>
                      <a:r>
                        <a:rPr lang="fi-FI" sz="1200" dirty="0" err="1" smtClean="0"/>
                        <a:t>kaasatud</a:t>
                      </a:r>
                      <a:r>
                        <a:rPr lang="fi-FI" sz="1200" dirty="0" smtClean="0"/>
                        <a:t> ka </a:t>
                      </a:r>
                      <a:r>
                        <a:rPr lang="fi-FI" sz="1200" dirty="0" err="1" smtClean="0"/>
                        <a:t>teiste</a:t>
                      </a:r>
                      <a:r>
                        <a:rPr lang="fi-FI" sz="1200" dirty="0" smtClean="0"/>
                        <a:t> </a:t>
                      </a:r>
                      <a:r>
                        <a:rPr lang="fi-FI" sz="1200" dirty="0" err="1" smtClean="0"/>
                        <a:t>valdkondade</a:t>
                      </a:r>
                      <a:r>
                        <a:rPr lang="fi-FI" sz="1200" dirty="0" smtClean="0"/>
                        <a:t> </a:t>
                      </a:r>
                      <a:r>
                        <a:rPr lang="fi-FI" sz="1200" dirty="0" err="1" smtClean="0"/>
                        <a:t>spetsialistid</a:t>
                      </a:r>
                      <a:r>
                        <a:rPr lang="fi-FI" sz="1200" dirty="0" smtClean="0"/>
                        <a:t> (</a:t>
                      </a:r>
                      <a:r>
                        <a:rPr lang="et-EE" sz="1200" dirty="0" smtClean="0"/>
                        <a:t>…</a:t>
                      </a:r>
                      <a:r>
                        <a:rPr lang="et-EE" sz="1200" baseline="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sz="1200" dirty="0" smtClean="0"/>
                        <a:t>ITR3: Raamatukogu-töötajate töötasu on konkurentsi-võimeline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1200" baseline="0" dirty="0" smtClean="0"/>
                        <a:t>raamatukoguhoidja töötasu on vähemalt 75% riiklike kultuuritöötajate brutotöötasu alammäärast (830 - 2016.a.)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raamatukoguhoidja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töötasu</a:t>
                      </a:r>
                      <a:r>
                        <a:rPr lang="en-US" sz="1200" dirty="0" smtClean="0"/>
                        <a:t> on </a:t>
                      </a:r>
                      <a:r>
                        <a:rPr lang="en-US" sz="1200" dirty="0" err="1" smtClean="0"/>
                        <a:t>vähemalt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võrdne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riiklike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kultuuritöötajate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brutotöötasu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alammääraga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sz="1200" dirty="0" smtClean="0"/>
                        <a:t>KTS3b: </a:t>
                      </a:r>
                      <a:r>
                        <a:rPr lang="fi-FI" sz="1200" dirty="0" err="1" smtClean="0"/>
                        <a:t>Elanikele</a:t>
                      </a:r>
                      <a:r>
                        <a:rPr lang="fi-FI" sz="1200" dirty="0" smtClean="0"/>
                        <a:t> on </a:t>
                      </a:r>
                      <a:r>
                        <a:rPr lang="fi-FI" sz="1200" dirty="0" err="1" smtClean="0"/>
                        <a:t>tagatud</a:t>
                      </a:r>
                      <a:r>
                        <a:rPr lang="fi-FI" sz="1200" dirty="0" smtClean="0"/>
                        <a:t> </a:t>
                      </a:r>
                      <a:r>
                        <a:rPr lang="fi-FI" sz="1200" dirty="0" err="1" smtClean="0"/>
                        <a:t>kodust</a:t>
                      </a:r>
                      <a:r>
                        <a:rPr lang="fi-FI" sz="1200" dirty="0" smtClean="0"/>
                        <a:t> </a:t>
                      </a:r>
                      <a:r>
                        <a:rPr lang="fi-FI" sz="1200" dirty="0" err="1" smtClean="0"/>
                        <a:t>raamatute</a:t>
                      </a:r>
                      <a:r>
                        <a:rPr lang="fi-FI" sz="1200" dirty="0" smtClean="0"/>
                        <a:t> </a:t>
                      </a:r>
                      <a:r>
                        <a:rPr lang="fi-FI" sz="1200" dirty="0" err="1" smtClean="0"/>
                        <a:t>tasuta</a:t>
                      </a:r>
                      <a:r>
                        <a:rPr lang="fi-FI" sz="1200" dirty="0" smtClean="0"/>
                        <a:t> </a:t>
                      </a:r>
                      <a:r>
                        <a:rPr lang="fi-FI" sz="1200" dirty="0" err="1" smtClean="0"/>
                        <a:t>laenutamise</a:t>
                      </a:r>
                      <a:r>
                        <a:rPr lang="fi-FI" sz="1200" dirty="0" smtClean="0"/>
                        <a:t> </a:t>
                      </a:r>
                      <a:r>
                        <a:rPr lang="fi-FI" sz="1200" dirty="0" err="1" smtClean="0"/>
                        <a:t>võimalus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KOV </a:t>
                      </a:r>
                      <a:r>
                        <a:rPr lang="fi-FI" sz="1200" dirty="0" err="1" smtClean="0"/>
                        <a:t>raamatukoguteenuse</a:t>
                      </a:r>
                      <a:r>
                        <a:rPr lang="fi-FI" sz="1200" dirty="0" smtClean="0"/>
                        <a:t> osa on </a:t>
                      </a:r>
                      <a:r>
                        <a:rPr lang="fi-FI" sz="1200" dirty="0" err="1" smtClean="0"/>
                        <a:t>koduteenindus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sz="1200" dirty="0" smtClean="0"/>
                        <a:t>TLM5: </a:t>
                      </a:r>
                      <a:r>
                        <a:rPr lang="en-US" sz="1200" dirty="0" err="1" smtClean="0"/>
                        <a:t>Raamatukogude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kogusid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kasutatakse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aktiivselt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err="1" smtClean="0"/>
                        <a:t>kogude</a:t>
                      </a:r>
                      <a:r>
                        <a:rPr lang="fi-FI" sz="1200" dirty="0" smtClean="0"/>
                        <a:t> </a:t>
                      </a:r>
                      <a:r>
                        <a:rPr lang="fi-FI" sz="1200" dirty="0" err="1" smtClean="0"/>
                        <a:t>ringlus</a:t>
                      </a:r>
                      <a:r>
                        <a:rPr lang="fi-FI" sz="1200" dirty="0" smtClean="0"/>
                        <a:t> </a:t>
                      </a:r>
                      <a:r>
                        <a:rPr lang="fi-FI" sz="1200" dirty="0" err="1" smtClean="0"/>
                        <a:t>ehk</a:t>
                      </a:r>
                      <a:r>
                        <a:rPr lang="fi-FI" sz="1200" dirty="0" smtClean="0"/>
                        <a:t> </a:t>
                      </a:r>
                      <a:r>
                        <a:rPr lang="fi-FI" sz="1200" dirty="0" err="1" smtClean="0"/>
                        <a:t>raamatukogu</a:t>
                      </a:r>
                      <a:r>
                        <a:rPr lang="fi-FI" sz="1200" dirty="0" smtClean="0"/>
                        <a:t> </a:t>
                      </a:r>
                      <a:r>
                        <a:rPr lang="fi-FI" sz="1200" dirty="0" err="1" smtClean="0"/>
                        <a:t>laenutuste</a:t>
                      </a:r>
                      <a:r>
                        <a:rPr lang="fi-FI" sz="1200" dirty="0" smtClean="0"/>
                        <a:t> ja </a:t>
                      </a:r>
                      <a:r>
                        <a:rPr lang="fi-FI" sz="1200" dirty="0" err="1" smtClean="0"/>
                        <a:t>kogude</a:t>
                      </a:r>
                      <a:r>
                        <a:rPr lang="fi-FI" sz="1200" dirty="0" smtClean="0"/>
                        <a:t> </a:t>
                      </a:r>
                      <a:r>
                        <a:rPr lang="fi-FI" sz="1200" dirty="0" err="1" smtClean="0"/>
                        <a:t>suuruse</a:t>
                      </a:r>
                      <a:r>
                        <a:rPr lang="fi-FI" sz="1200" dirty="0" smtClean="0"/>
                        <a:t> </a:t>
                      </a:r>
                      <a:r>
                        <a:rPr lang="fi-FI" sz="1200" dirty="0" err="1" smtClean="0"/>
                        <a:t>suhtarv</a:t>
                      </a:r>
                      <a:r>
                        <a:rPr lang="fi-FI" sz="1200" dirty="0" smtClean="0"/>
                        <a:t> on </a:t>
                      </a:r>
                      <a:r>
                        <a:rPr lang="fi-FI" sz="1200" dirty="0" err="1" smtClean="0"/>
                        <a:t>vähemalt</a:t>
                      </a:r>
                      <a:r>
                        <a:rPr lang="fi-FI" sz="1200" dirty="0" smtClean="0"/>
                        <a:t> 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err="1" smtClean="0"/>
                        <a:t>kogude</a:t>
                      </a:r>
                      <a:r>
                        <a:rPr lang="fi-FI" sz="1200" dirty="0" smtClean="0"/>
                        <a:t> </a:t>
                      </a:r>
                      <a:r>
                        <a:rPr lang="fi-FI" sz="1200" dirty="0" err="1" smtClean="0"/>
                        <a:t>ringlus</a:t>
                      </a:r>
                      <a:r>
                        <a:rPr lang="fi-FI" sz="1200" dirty="0" smtClean="0"/>
                        <a:t> </a:t>
                      </a:r>
                      <a:r>
                        <a:rPr lang="fi-FI" sz="1200" dirty="0" err="1" smtClean="0"/>
                        <a:t>ehk</a:t>
                      </a:r>
                      <a:r>
                        <a:rPr lang="fi-FI" sz="1200" dirty="0" smtClean="0"/>
                        <a:t> </a:t>
                      </a:r>
                      <a:r>
                        <a:rPr lang="fi-FI" sz="1200" dirty="0" err="1" smtClean="0"/>
                        <a:t>raamatukogu</a:t>
                      </a:r>
                      <a:r>
                        <a:rPr lang="fi-FI" sz="1200" dirty="0" smtClean="0"/>
                        <a:t> </a:t>
                      </a:r>
                      <a:r>
                        <a:rPr lang="fi-FI" sz="1200" dirty="0" err="1" smtClean="0"/>
                        <a:t>laenutuste</a:t>
                      </a:r>
                      <a:r>
                        <a:rPr lang="fi-FI" sz="1200" dirty="0" smtClean="0"/>
                        <a:t> ja </a:t>
                      </a:r>
                      <a:r>
                        <a:rPr lang="fi-FI" sz="1200" dirty="0" err="1" smtClean="0"/>
                        <a:t>kogude</a:t>
                      </a:r>
                      <a:r>
                        <a:rPr lang="fi-FI" sz="1200" dirty="0" smtClean="0"/>
                        <a:t> </a:t>
                      </a:r>
                      <a:r>
                        <a:rPr lang="fi-FI" sz="1200" dirty="0" err="1" smtClean="0"/>
                        <a:t>suuruse</a:t>
                      </a:r>
                      <a:r>
                        <a:rPr lang="fi-FI" sz="1200" dirty="0" smtClean="0"/>
                        <a:t> </a:t>
                      </a:r>
                      <a:r>
                        <a:rPr lang="fi-FI" sz="1200" dirty="0" err="1" smtClean="0"/>
                        <a:t>suhtarv</a:t>
                      </a:r>
                      <a:r>
                        <a:rPr lang="fi-FI" sz="1200" dirty="0" smtClean="0"/>
                        <a:t> on </a:t>
                      </a:r>
                      <a:r>
                        <a:rPr lang="fi-FI" sz="1200" dirty="0" err="1" smtClean="0"/>
                        <a:t>vähemalt</a:t>
                      </a:r>
                      <a:r>
                        <a:rPr lang="fi-FI" sz="1200" dirty="0" smtClean="0"/>
                        <a:t> 1,2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309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255" y="116632"/>
            <a:ext cx="7200800" cy="720080"/>
          </a:xfrm>
        </p:spPr>
        <p:txBody>
          <a:bodyPr/>
          <a:lstStyle/>
          <a:p>
            <a:pPr lvl="0" algn="l"/>
            <a:r>
              <a:rPr lang="et-EE" sz="3200" b="1" dirty="0" smtClean="0">
                <a:solidFill>
                  <a:srgbClr val="203F8C"/>
                </a:solidFill>
                <a:latin typeface="+mn-lt"/>
                <a:cs typeface="Aharoni" pitchFamily="2" charset="-79"/>
              </a:rPr>
              <a:t>Koondhinnang valdkonna kohta</a:t>
            </a:r>
            <a:endParaRPr lang="et-EE" sz="3200" b="1" dirty="0">
              <a:solidFill>
                <a:srgbClr val="203F8C"/>
              </a:solidFill>
              <a:latin typeface="+mn-lt"/>
              <a:cs typeface="Aharoni" pitchFamily="2" charset="-79"/>
            </a:endParaRPr>
          </a:p>
        </p:txBody>
      </p:sp>
      <p:pic>
        <p:nvPicPr>
          <p:cNvPr id="4" name="Pilt 1" descr="C:\Users\karrok\Desktop\geomedia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05064"/>
            <a:ext cx="1512168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24744"/>
            <a:ext cx="7286942" cy="4949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067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k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17208</TotalTime>
  <Words>592</Words>
  <Application>Microsoft Office PowerPoint</Application>
  <PresentationFormat>Ekraaniseanss (4:3)</PresentationFormat>
  <Paragraphs>120</Paragraphs>
  <Slides>14</Slides>
  <Notes>14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14</vt:i4>
      </vt:variant>
    </vt:vector>
  </HeadingPairs>
  <TitlesOfParts>
    <vt:vector size="18" baseType="lpstr">
      <vt:lpstr>Aharoni</vt:lpstr>
      <vt:lpstr>Arial</vt:lpstr>
      <vt:lpstr>Calibri</vt:lpstr>
      <vt:lpstr>rake</vt:lpstr>
      <vt:lpstr>Kohaliku omavalitsemise taseme hindamine Eestis:  mida peaks mõõtma ja mida saab mõõta  Veiko Sepp Tartu Ülikool  Sotsiaalteaduslike Rakendusuuringute keskus  Tartus  09.11.2018 </vt:lpstr>
      <vt:lpstr>Hindamise metoodika eesmärgid</vt:lpstr>
      <vt:lpstr>Metoodika välja töötamise protsess</vt:lpstr>
      <vt:lpstr>Hinnatavad valdkonnad</vt:lpstr>
      <vt:lpstr>Valdkondade hindamise kriteeriumite dimensioonid</vt:lpstr>
      <vt:lpstr>1b. Inimvarast ja taristust tulenev valmisolek ja võimekus:</vt:lpstr>
      <vt:lpstr>Kriteeriumi seadmise alus</vt:lpstr>
      <vt:lpstr>Kriteeriumid ja nende lävendid</vt:lpstr>
      <vt:lpstr>Koondhinnang valdkonna kohta</vt:lpstr>
      <vt:lpstr>Koondhinnang valdkonna kohta</vt:lpstr>
      <vt:lpstr>Kriteeriumite ja mõõtmiste arv</vt:lpstr>
      <vt:lpstr>KOV-üksuste jaotus kriteeriumite väärtuste alusel</vt:lpstr>
      <vt:lpstr>Valdkonna üldhinnangud: raamatukogundus</vt:lpstr>
      <vt:lpstr>Mõõtmisprobleemidest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Tervishoiusektori pettuste ja korruptsiooniriskide kaardistus  Ümarlaud   11.10.2011 Tallinn</dc:title>
  <dc:creator>Janika</dc:creator>
  <cp:lastModifiedBy>Kaie Küngas</cp:lastModifiedBy>
  <cp:revision>724</cp:revision>
  <cp:lastPrinted>2017-10-23T04:05:12Z</cp:lastPrinted>
  <dcterms:created xsi:type="dcterms:W3CDTF">2010-02-25T16:30:54Z</dcterms:created>
  <dcterms:modified xsi:type="dcterms:W3CDTF">2018-11-12T15:03:05Z</dcterms:modified>
</cp:coreProperties>
</file>